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36" r:id="rId1"/>
  </p:sldMasterIdLst>
  <p:sldIdLst>
    <p:sldId id="271" r:id="rId2"/>
    <p:sldId id="256" r:id="rId3"/>
    <p:sldId id="257" r:id="rId4"/>
    <p:sldId id="274" r:id="rId5"/>
    <p:sldId id="260" r:id="rId6"/>
    <p:sldId id="265" r:id="rId7"/>
    <p:sldId id="266" r:id="rId8"/>
    <p:sldId id="259" r:id="rId9"/>
    <p:sldId id="261" r:id="rId10"/>
    <p:sldId id="275" r:id="rId11"/>
    <p:sldId id="268" r:id="rId12"/>
    <p:sldId id="269" r:id="rId13"/>
    <p:sldId id="270" r:id="rId14"/>
    <p:sldId id="258" r:id="rId15"/>
    <p:sldId id="262" r:id="rId16"/>
    <p:sldId id="27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995A114-5DCE-4E2B-B8B6-D24917956872}">
          <p14:sldIdLst>
            <p14:sldId id="271"/>
            <p14:sldId id="256"/>
            <p14:sldId id="257"/>
            <p14:sldId id="274"/>
            <p14:sldId id="260"/>
            <p14:sldId id="265"/>
            <p14:sldId id="266"/>
            <p14:sldId id="259"/>
            <p14:sldId id="261"/>
            <p14:sldId id="275"/>
            <p14:sldId id="268"/>
            <p14:sldId id="269"/>
            <p14:sldId id="270"/>
            <p14:sldId id="258"/>
            <p14:sldId id="262"/>
            <p14:sldId id="273"/>
          </p14:sldIdLst>
        </p14:section>
      </p14:sectionLst>
    </p:ex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17" autoAdjust="0"/>
    <p:restoredTop sz="94660"/>
  </p:normalViewPr>
  <p:slideViewPr>
    <p:cSldViewPr snapToGrid="0">
      <p:cViewPr>
        <p:scale>
          <a:sx n="62" d="100"/>
          <a:sy n="62" d="100"/>
        </p:scale>
        <p:origin x="-1627" y="-62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4.jpeg>
</file>

<file path=ppt/media/image5.jpe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A6629F4A-BEF6-4837-B77C-F7EFD1D6106D}" type="datetimeFigureOut">
              <a:rPr lang="en-IN" smtClean="0"/>
              <a:t>14-07-2024</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418778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629F4A-BEF6-4837-B77C-F7EFD1D6106D}" type="datetimeFigureOut">
              <a:rPr lang="en-IN" smtClean="0"/>
              <a:t>14-07-2024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3321486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6629F4A-BEF6-4837-B77C-F7EFD1D6106D}" type="datetimeFigureOut">
              <a:rPr lang="en-IN" smtClean="0"/>
              <a:t>14-07-2024</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36395794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6629F4A-BEF6-4837-B77C-F7EFD1D6106D}" type="datetimeFigureOut">
              <a:rPr lang="en-IN" smtClean="0"/>
              <a:t>14-07-2024</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5C953F78-0A43-4F35-9566-1497335B7BF9}"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17423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A6629F4A-BEF6-4837-B77C-F7EFD1D6106D}" type="datetimeFigureOut">
              <a:rPr lang="en-IN" smtClean="0"/>
              <a:t>14-07-2024</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40590670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6629F4A-BEF6-4837-B77C-F7EFD1D6106D}" type="datetimeFigureOut">
              <a:rPr lang="en-IN" smtClean="0"/>
              <a:t>14-07-2024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40763725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6629F4A-BEF6-4837-B77C-F7EFD1D6106D}" type="datetimeFigureOut">
              <a:rPr lang="en-IN" smtClean="0"/>
              <a:t>14-07-2024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3970952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6629F4A-BEF6-4837-B77C-F7EFD1D6106D}" type="datetimeFigureOut">
              <a:rPr lang="en-IN" smtClean="0"/>
              <a:t>14-07-2024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17551183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A6629F4A-BEF6-4837-B77C-F7EFD1D6106D}" type="datetimeFigureOut">
              <a:rPr lang="en-IN" smtClean="0"/>
              <a:t>14-07-2024</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3221994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6629F4A-BEF6-4837-B77C-F7EFD1D6106D}" type="datetimeFigureOut">
              <a:rPr lang="en-IN" smtClean="0"/>
              <a:t>14-07-2024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5131704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A6629F4A-BEF6-4837-B77C-F7EFD1D6106D}" type="datetimeFigureOut">
              <a:rPr lang="en-IN" smtClean="0"/>
              <a:t>14-07-2024</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1079833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6629F4A-BEF6-4837-B77C-F7EFD1D6106D}" type="datetimeFigureOut">
              <a:rPr lang="en-IN" smtClean="0"/>
              <a:t>14-07-2024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1469407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6629F4A-BEF6-4837-B77C-F7EFD1D6106D}" type="datetimeFigureOut">
              <a:rPr lang="en-IN" smtClean="0"/>
              <a:t>14-07-2024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3323931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6629F4A-BEF6-4837-B77C-F7EFD1D6106D}" type="datetimeFigureOut">
              <a:rPr lang="en-IN" smtClean="0"/>
              <a:t>14-07-2024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696528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629F4A-BEF6-4837-B77C-F7EFD1D6106D}" type="datetimeFigureOut">
              <a:rPr lang="en-IN" smtClean="0"/>
              <a:t>14-07-2024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8182908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629F4A-BEF6-4837-B77C-F7EFD1D6106D}" type="datetimeFigureOut">
              <a:rPr lang="en-IN" smtClean="0"/>
              <a:t>14-07-2024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3731360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629F4A-BEF6-4837-B77C-F7EFD1D6106D}" type="datetimeFigureOut">
              <a:rPr lang="en-IN" smtClean="0"/>
              <a:t>14-07-2024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C953F78-0A43-4F35-9566-1497335B7BF9}" type="slidenum">
              <a:rPr lang="en-IN" smtClean="0"/>
              <a:t>‹#›</a:t>
            </a:fld>
            <a:endParaRPr lang="en-IN"/>
          </a:p>
        </p:txBody>
      </p:sp>
    </p:spTree>
    <p:extLst>
      <p:ext uri="{BB962C8B-B14F-4D97-AF65-F5344CB8AC3E}">
        <p14:creationId xmlns:p14="http://schemas.microsoft.com/office/powerpoint/2010/main" val="3757744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6629F4A-BEF6-4837-B77C-F7EFD1D6106D}" type="datetimeFigureOut">
              <a:rPr lang="en-IN" smtClean="0"/>
              <a:t>14-07-2024</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C953F78-0A43-4F35-9566-1497335B7BF9}" type="slidenum">
              <a:rPr lang="en-IN" smtClean="0"/>
              <a:t>‹#›</a:t>
            </a:fld>
            <a:endParaRPr lang="en-IN"/>
          </a:p>
        </p:txBody>
      </p:sp>
    </p:spTree>
    <p:extLst>
      <p:ext uri="{BB962C8B-B14F-4D97-AF65-F5344CB8AC3E}">
        <p14:creationId xmlns:p14="http://schemas.microsoft.com/office/powerpoint/2010/main" val="719093198"/>
      </p:ext>
    </p:extLst>
  </p:cSld>
  <p:clrMap bg1="lt1" tx1="dk1" bg2="lt2" tx2="dk2" accent1="accent1" accent2="accent2" accent3="accent3" accent4="accent4" accent5="accent5" accent6="accent6" hlink="hlink" folHlink="folHlink"/>
  <p:sldLayoutIdLst>
    <p:sldLayoutId id="2147483937" r:id="rId1"/>
    <p:sldLayoutId id="2147483938" r:id="rId2"/>
    <p:sldLayoutId id="2147483939" r:id="rId3"/>
    <p:sldLayoutId id="2147483940" r:id="rId4"/>
    <p:sldLayoutId id="2147483941" r:id="rId5"/>
    <p:sldLayoutId id="2147483942" r:id="rId6"/>
    <p:sldLayoutId id="2147483943" r:id="rId7"/>
    <p:sldLayoutId id="2147483944" r:id="rId8"/>
    <p:sldLayoutId id="2147483945" r:id="rId9"/>
    <p:sldLayoutId id="2147483946" r:id="rId10"/>
    <p:sldLayoutId id="2147483947" r:id="rId11"/>
    <p:sldLayoutId id="2147483948" r:id="rId12"/>
    <p:sldLayoutId id="2147483949" r:id="rId13"/>
    <p:sldLayoutId id="2147483950" r:id="rId14"/>
    <p:sldLayoutId id="2147483951" r:id="rId15"/>
    <p:sldLayoutId id="2147483952" r:id="rId16"/>
    <p:sldLayoutId id="214748395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jpe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pixabay.com/en/thank-you-polaroid-letters-2490552/" TargetMode="External"/><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0000"/>
            <a:lum/>
          </a:blip>
          <a:srcRect/>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599C3D-118B-D3DB-08E3-7B3A20A1F338}"/>
              </a:ext>
            </a:extLst>
          </p:cNvPr>
          <p:cNvSpPr>
            <a:spLocks noGrp="1"/>
          </p:cNvSpPr>
          <p:nvPr>
            <p:ph type="title"/>
          </p:nvPr>
        </p:nvSpPr>
        <p:spPr>
          <a:xfrm>
            <a:off x="1038687" y="1162974"/>
            <a:ext cx="10342486" cy="903247"/>
          </a:xfrm>
        </p:spPr>
        <p:txBody>
          <a:bodyPr>
            <a:normAutofit fontScale="90000"/>
          </a:bodyPr>
          <a:lstStyle/>
          <a:p>
            <a:pPr algn="ctr"/>
            <a:r>
              <a:rPr lang="en-US" sz="4000" b="1" dirty="0">
                <a:solidFill>
                  <a:schemeClr val="tx2">
                    <a:lumMod val="10000"/>
                  </a:schemeClr>
                </a:solidFill>
                <a:latin typeface="Times New Roman" panose="02020603050405020304" pitchFamily="18" charset="0"/>
                <a:cs typeface="Times New Roman" panose="02020603050405020304" pitchFamily="18" charset="0"/>
              </a:rPr>
              <a:t/>
            </a:r>
            <a:br>
              <a:rPr lang="en-US" sz="4000" b="1" dirty="0">
                <a:solidFill>
                  <a:schemeClr val="tx2">
                    <a:lumMod val="10000"/>
                  </a:schemeClr>
                </a:solidFill>
                <a:latin typeface="Times New Roman" panose="02020603050405020304" pitchFamily="18" charset="0"/>
                <a:cs typeface="Times New Roman" panose="02020603050405020304" pitchFamily="18" charset="0"/>
              </a:rPr>
            </a:br>
            <a:r>
              <a:rPr lang="en-US" sz="4000" b="1" dirty="0">
                <a:solidFill>
                  <a:schemeClr val="tx2">
                    <a:lumMod val="10000"/>
                  </a:schemeClr>
                </a:solidFill>
                <a:latin typeface="Times New Roman" panose="02020603050405020304" pitchFamily="18" charset="0"/>
                <a:cs typeface="Times New Roman" panose="02020603050405020304" pitchFamily="18" charset="0"/>
              </a:rPr>
              <a:t>RAJEEV INSTITUTE OF TECHNOLOGY,</a:t>
            </a:r>
            <a:br>
              <a:rPr lang="en-US" sz="4000" b="1" dirty="0">
                <a:solidFill>
                  <a:schemeClr val="tx2">
                    <a:lumMod val="10000"/>
                  </a:schemeClr>
                </a:solidFill>
                <a:latin typeface="Times New Roman" panose="02020603050405020304" pitchFamily="18" charset="0"/>
                <a:cs typeface="Times New Roman" panose="02020603050405020304" pitchFamily="18" charset="0"/>
              </a:rPr>
            </a:br>
            <a:r>
              <a:rPr lang="en-US" sz="4000" b="1" dirty="0">
                <a:solidFill>
                  <a:schemeClr val="tx2">
                    <a:lumMod val="10000"/>
                  </a:schemeClr>
                </a:solidFill>
                <a:latin typeface="Times New Roman" panose="02020603050405020304" pitchFamily="18" charset="0"/>
                <a:cs typeface="Times New Roman" panose="02020603050405020304" pitchFamily="18" charset="0"/>
              </a:rPr>
              <a:t>HASSAN.                      </a:t>
            </a:r>
            <a:br>
              <a:rPr lang="en-US" sz="4000" b="1" dirty="0">
                <a:solidFill>
                  <a:schemeClr val="tx2">
                    <a:lumMod val="10000"/>
                  </a:schemeClr>
                </a:solidFill>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xmlns="" id="{A26BA6FB-2B01-125C-6776-9CCC5219F183}"/>
              </a:ext>
            </a:extLst>
          </p:cNvPr>
          <p:cNvSpPr>
            <a:spLocks noGrp="1"/>
          </p:cNvSpPr>
          <p:nvPr>
            <p:ph idx="1"/>
          </p:nvPr>
        </p:nvSpPr>
        <p:spPr>
          <a:xfrm>
            <a:off x="685800" y="2045368"/>
            <a:ext cx="10820400" cy="4812632"/>
          </a:xfrm>
        </p:spPr>
        <p:txBody>
          <a:bodyPr/>
          <a:lstStyle/>
          <a:p>
            <a:pPr marL="0" indent="0">
              <a:buNone/>
            </a:pPr>
            <a:r>
              <a:rPr lang="en-IN" sz="2000" b="1" dirty="0">
                <a:solidFill>
                  <a:schemeClr val="tx2">
                    <a:lumMod val="10000"/>
                  </a:schemeClr>
                </a:solidFill>
                <a:effectLst>
                  <a:reflection blurRad="12700" stA="0" endPos="81000" dir="5400000" sy="-100000" algn="bl" rotWithShape="0"/>
                </a:effectLst>
                <a:latin typeface="Times New Roman" panose="02020603050405020304" pitchFamily="18" charset="0"/>
                <a:cs typeface="Times New Roman" panose="02020603050405020304" pitchFamily="18" charset="0"/>
              </a:rPr>
              <a:t>	          DEPARTMENT OF COMPUTER  SCIENCE  AND ENGINEERING</a:t>
            </a:r>
            <a:br>
              <a:rPr lang="en-IN" sz="2000" b="1" dirty="0">
                <a:solidFill>
                  <a:schemeClr val="tx2">
                    <a:lumMod val="10000"/>
                  </a:schemeClr>
                </a:solidFill>
                <a:effectLst>
                  <a:reflection blurRad="12700" stA="0" endPos="81000" dir="5400000" sy="-100000" algn="bl" rotWithShape="0"/>
                </a:effectLst>
                <a:latin typeface="Times New Roman" panose="02020603050405020304" pitchFamily="18" charset="0"/>
                <a:cs typeface="Times New Roman" panose="02020603050405020304" pitchFamily="18" charset="0"/>
              </a:rPr>
            </a:br>
            <a:r>
              <a:rPr lang="en-IN" sz="2400" b="1" dirty="0">
                <a:solidFill>
                  <a:schemeClr val="tx2">
                    <a:lumMod val="10000"/>
                  </a:schemeClr>
                </a:solidFill>
                <a:effectLst>
                  <a:reflection blurRad="12700" stA="0" endPos="81000" dir="5400000" sy="-100000" algn="bl" rotWithShape="0"/>
                </a:effectLst>
              </a:rPr>
              <a:t/>
            </a:r>
            <a:br>
              <a:rPr lang="en-IN" sz="2400" b="1" dirty="0">
                <a:solidFill>
                  <a:schemeClr val="tx2">
                    <a:lumMod val="10000"/>
                  </a:schemeClr>
                </a:solidFill>
                <a:effectLst>
                  <a:reflection blurRad="12700" stA="0" endPos="81000" dir="5400000" sy="-100000" algn="bl" rotWithShape="0"/>
                </a:effectLst>
              </a:rPr>
            </a:br>
            <a:endParaRPr lang="en-IN" dirty="0"/>
          </a:p>
        </p:txBody>
      </p:sp>
      <p:pic>
        <p:nvPicPr>
          <p:cNvPr id="4" name="Image 1" descr="P4#yIS1">
            <a:extLst>
              <a:ext uri="{FF2B5EF4-FFF2-40B4-BE49-F238E27FC236}">
                <a16:creationId xmlns:a16="http://schemas.microsoft.com/office/drawing/2014/main" xmlns="" id="{40262FCE-DEA2-DDD9-41E3-DBFB4AED4AE1}"/>
              </a:ext>
            </a:extLst>
          </p:cNvPr>
          <p:cNvPicPr/>
          <p:nvPr/>
        </p:nvPicPr>
        <p:blipFill>
          <a:blip r:embed="rId3" cstate="print"/>
          <a:stretch>
            <a:fillRect/>
          </a:stretch>
        </p:blipFill>
        <p:spPr>
          <a:xfrm>
            <a:off x="147399" y="899045"/>
            <a:ext cx="1325453" cy="1054415"/>
          </a:xfrm>
          <a:prstGeom prst="rect">
            <a:avLst/>
          </a:prstGeom>
        </p:spPr>
      </p:pic>
      <p:pic>
        <p:nvPicPr>
          <p:cNvPr id="5" name="Picture 4">
            <a:extLst>
              <a:ext uri="{FF2B5EF4-FFF2-40B4-BE49-F238E27FC236}">
                <a16:creationId xmlns:a16="http://schemas.microsoft.com/office/drawing/2014/main" xmlns="" id="{5E1C2A8A-61A9-4EFF-5833-0D57EAF3DA8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26764" y="900947"/>
            <a:ext cx="1417837" cy="1054415"/>
          </a:xfrm>
          <a:prstGeom prst="rect">
            <a:avLst/>
          </a:prstGeom>
        </p:spPr>
      </p:pic>
      <p:pic>
        <p:nvPicPr>
          <p:cNvPr id="6" name="Picture 5">
            <a:extLst>
              <a:ext uri="{FF2B5EF4-FFF2-40B4-BE49-F238E27FC236}">
                <a16:creationId xmlns:a16="http://schemas.microsoft.com/office/drawing/2014/main" xmlns="" id="{5767CAE4-6580-E507-F2B1-939CAE629676}"/>
              </a:ext>
            </a:extLst>
          </p:cNvPr>
          <p:cNvPicPr>
            <a:picLocks noChangeAspect="1"/>
          </p:cNvPicPr>
          <p:nvPr/>
        </p:nvPicPr>
        <p:blipFill rotWithShape="1">
          <a:blip r:embed="rId5"/>
          <a:srcRect b="12165"/>
          <a:stretch/>
        </p:blipFill>
        <p:spPr>
          <a:xfrm>
            <a:off x="5290625" y="2467531"/>
            <a:ext cx="1447059" cy="1085507"/>
          </a:xfrm>
          <a:prstGeom prst="rect">
            <a:avLst/>
          </a:prstGeom>
        </p:spPr>
      </p:pic>
      <p:sp>
        <p:nvSpPr>
          <p:cNvPr id="7" name="Rectangle 6"/>
          <p:cNvSpPr/>
          <p:nvPr/>
        </p:nvSpPr>
        <p:spPr>
          <a:xfrm>
            <a:off x="810126" y="4924608"/>
            <a:ext cx="5927558" cy="1754326"/>
          </a:xfrm>
          <a:prstGeom prst="rect">
            <a:avLst/>
          </a:prstGeom>
        </p:spPr>
        <p:txBody>
          <a:bodyPr wrap="square">
            <a:spAutoFit/>
          </a:bodyPr>
          <a:lstStyle/>
          <a:p>
            <a:pPr lvl="0" algn="just">
              <a:lnSpc>
                <a:spcPct val="150000"/>
              </a:lnSpc>
            </a:pPr>
            <a:r>
              <a:rPr lang="en-US" dirty="0">
                <a:solidFill>
                  <a:prstClr val="black"/>
                </a:solidFill>
                <a:latin typeface="Times New Roman" panose="02020603050405020304" pitchFamily="18" charset="0"/>
                <a:cs typeface="Times New Roman" panose="02020603050405020304" pitchFamily="18" charset="0"/>
              </a:rPr>
              <a:t>UNDER THE GUIDANCE OF,</a:t>
            </a:r>
          </a:p>
          <a:p>
            <a:pPr lvl="0" algn="just">
              <a:lnSpc>
                <a:spcPct val="150000"/>
              </a:lnSpc>
            </a:pPr>
            <a:r>
              <a:rPr lang="en-IN" dirty="0">
                <a:solidFill>
                  <a:prstClr val="black"/>
                </a:solidFill>
                <a:latin typeface="Times New Roman" panose="02020603050405020304" pitchFamily="18" charset="0"/>
                <a:cs typeface="Times New Roman" panose="02020603050405020304" pitchFamily="18" charset="0"/>
              </a:rPr>
              <a:t>Mr. SANJAY M</a:t>
            </a:r>
          </a:p>
          <a:p>
            <a:pPr lvl="0" algn="just">
              <a:lnSpc>
                <a:spcPct val="150000"/>
              </a:lnSpc>
            </a:pPr>
            <a:r>
              <a:rPr lang="en-IN" dirty="0">
                <a:solidFill>
                  <a:prstClr val="black"/>
                </a:solidFill>
                <a:latin typeface="Times New Roman" panose="02020603050405020304" pitchFamily="18" charset="0"/>
                <a:cs typeface="Times New Roman" panose="02020603050405020304" pitchFamily="18" charset="0"/>
              </a:rPr>
              <a:t>DEPT. OF CSE</a:t>
            </a:r>
          </a:p>
          <a:p>
            <a:pPr lvl="0" algn="just">
              <a:lnSpc>
                <a:spcPct val="150000"/>
              </a:lnSpc>
            </a:pPr>
            <a:r>
              <a:rPr lang="en-IN" dirty="0">
                <a:solidFill>
                  <a:prstClr val="black"/>
                </a:solidFill>
                <a:latin typeface="Times New Roman" panose="02020603050405020304" pitchFamily="18" charset="0"/>
                <a:cs typeface="Times New Roman" panose="02020603050405020304" pitchFamily="18" charset="0"/>
              </a:rPr>
              <a:t>RIT , HASSAN</a:t>
            </a:r>
          </a:p>
        </p:txBody>
      </p:sp>
      <p:sp>
        <p:nvSpPr>
          <p:cNvPr id="8" name="Rectangle 7"/>
          <p:cNvSpPr/>
          <p:nvPr/>
        </p:nvSpPr>
        <p:spPr>
          <a:xfrm>
            <a:off x="8093241" y="5021523"/>
            <a:ext cx="3696305" cy="1289071"/>
          </a:xfrm>
          <a:prstGeom prst="rect">
            <a:avLst/>
          </a:prstGeom>
        </p:spPr>
        <p:txBody>
          <a:bodyPr wrap="square">
            <a:spAutoFit/>
          </a:bodyPr>
          <a:lstStyle/>
          <a:p>
            <a:pPr lvl="0">
              <a:lnSpc>
                <a:spcPct val="150000"/>
              </a:lnSpc>
            </a:pPr>
            <a:r>
              <a:rPr lang="en-US" dirty="0">
                <a:solidFill>
                  <a:prstClr val="black"/>
                </a:solidFill>
                <a:latin typeface="Times New Roman" panose="02020603050405020304" pitchFamily="18" charset="0"/>
                <a:cs typeface="Times New Roman" panose="02020603050405020304" pitchFamily="18" charset="0"/>
              </a:rPr>
              <a:t>SUBMITTED BY,</a:t>
            </a:r>
          </a:p>
          <a:p>
            <a:pPr>
              <a:lnSpc>
                <a:spcPct val="150000"/>
              </a:lnSpc>
            </a:pPr>
            <a:r>
              <a:rPr lang="en-US" dirty="0">
                <a:solidFill>
                  <a:prstClr val="black"/>
                </a:solidFill>
                <a:latin typeface="Times New Roman" panose="02020603050405020304" pitchFamily="18" charset="0"/>
                <a:cs typeface="Times New Roman" panose="02020603050405020304" pitchFamily="18" charset="0"/>
              </a:rPr>
              <a:t>UMME KULSUM(4RA21CS107)</a:t>
            </a:r>
          </a:p>
          <a:p>
            <a:pPr lvl="0">
              <a:lnSpc>
                <a:spcPct val="150000"/>
              </a:lnSpc>
            </a:pPr>
            <a:r>
              <a:rPr lang="en-US" dirty="0">
                <a:solidFill>
                  <a:prstClr val="black"/>
                </a:solidFill>
                <a:latin typeface="Times New Roman" panose="02020603050405020304" pitchFamily="18" charset="0"/>
                <a:cs typeface="Times New Roman" panose="02020603050405020304" pitchFamily="18" charset="0"/>
              </a:rPr>
              <a:t>VARSHITHA M(4RA21CS112)</a:t>
            </a:r>
          </a:p>
        </p:txBody>
      </p:sp>
      <p:sp>
        <p:nvSpPr>
          <p:cNvPr id="9" name="TextBox 8"/>
          <p:cNvSpPr txBox="1"/>
          <p:nvPr/>
        </p:nvSpPr>
        <p:spPr>
          <a:xfrm>
            <a:off x="-183673" y="4252579"/>
            <a:ext cx="11720945" cy="461665"/>
          </a:xfrm>
          <a:prstGeom prst="rect">
            <a:avLst/>
          </a:prstGeom>
          <a:noFill/>
        </p:spPr>
        <p:txBody>
          <a:bodyPr wrap="square" rtlCol="0">
            <a:spAutoFit/>
          </a:bodyPr>
          <a:lstStyle/>
          <a:p>
            <a:pPr algn="just"/>
            <a:r>
              <a:rPr lang="en-US"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“RECOGNITION OF FACE EMOTION THROUGH IMAGE PROCESSING”           </a:t>
            </a:r>
            <a:endParaRPr lang="en-I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0" name="TextBox 9"/>
          <p:cNvSpPr txBox="1"/>
          <p:nvPr/>
        </p:nvSpPr>
        <p:spPr>
          <a:xfrm>
            <a:off x="1809298" y="3745245"/>
            <a:ext cx="8409711"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COMPUTER GRAPHICS AND IMAGE PROCESSING MINI PROJECT</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19231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199BA5AB-E6FC-3610-0E0F-F5BE6E05552D}"/>
              </a:ext>
            </a:extLst>
          </p:cNvPr>
          <p:cNvSpPr txBox="1"/>
          <p:nvPr/>
        </p:nvSpPr>
        <p:spPr>
          <a:xfrm>
            <a:off x="4429957" y="1096101"/>
            <a:ext cx="7546019" cy="5859553"/>
          </a:xfrm>
          <a:prstGeom prst="rect">
            <a:avLst/>
          </a:prstGeom>
          <a:noFill/>
        </p:spPr>
        <p:txBody>
          <a:bodyPr wrap="square">
            <a:spAutoFit/>
          </a:bodyPr>
          <a:lstStyle/>
          <a:p>
            <a:pPr algn="just">
              <a:lnSpc>
                <a:spcPct val="150000"/>
              </a:lnSpc>
            </a:pPr>
            <a:r>
              <a:rPr lang="en-US" dirty="0">
                <a:latin typeface="Times New Roman" panose="02020603050405020304" pitchFamily="18" charset="0"/>
                <a:cs typeface="Times New Roman" panose="02020603050405020304" pitchFamily="18" charset="0"/>
              </a:rPr>
              <a:t>This flowchart represents a typical process for facial emotion recognition from an input image. </a:t>
            </a:r>
          </a:p>
          <a:p>
            <a:pPr marL="285750" indent="-28575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process begins with </a:t>
            </a:r>
            <a:r>
              <a:rPr lang="en-US" b="1" dirty="0">
                <a:latin typeface="Times New Roman" panose="02020603050405020304" pitchFamily="18" charset="0"/>
                <a:cs typeface="Times New Roman" panose="02020603050405020304" pitchFamily="18" charset="0"/>
              </a:rPr>
              <a:t>Face Acquisition</a:t>
            </a:r>
            <a:r>
              <a:rPr lang="en-US" dirty="0">
                <a:latin typeface="Times New Roman" panose="02020603050405020304" pitchFamily="18" charset="0"/>
                <a:cs typeface="Times New Roman" panose="02020603050405020304" pitchFamily="18" charset="0"/>
              </a:rPr>
              <a:t>, where the system captures the face from the input image. This is followed by two parallel steps: </a:t>
            </a:r>
          </a:p>
          <a:p>
            <a:pPr marL="285750" indent="-285750" algn="just">
              <a:lnSpc>
                <a:spcPct val="15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Face Detection</a:t>
            </a:r>
            <a:r>
              <a:rPr lang="en-US" dirty="0">
                <a:latin typeface="Times New Roman" panose="02020603050405020304" pitchFamily="18" charset="0"/>
                <a:cs typeface="Times New Roman" panose="02020603050405020304" pitchFamily="18" charset="0"/>
              </a:rPr>
              <a:t>, where the face is detected within the image, and </a:t>
            </a:r>
            <a:r>
              <a:rPr lang="en-US" b="1" dirty="0">
                <a:latin typeface="Times New Roman" panose="02020603050405020304" pitchFamily="18" charset="0"/>
                <a:cs typeface="Times New Roman" panose="02020603050405020304" pitchFamily="18" charset="0"/>
              </a:rPr>
              <a:t>Pre-Processing</a:t>
            </a:r>
            <a:r>
              <a:rPr lang="en-US" dirty="0">
                <a:latin typeface="Times New Roman" panose="02020603050405020304" pitchFamily="18" charset="0"/>
                <a:cs typeface="Times New Roman" panose="02020603050405020304" pitchFamily="18" charset="0"/>
              </a:rPr>
              <a:t>, where the image is prepared for analysis by enhancing quality and normalizing the data. </a:t>
            </a:r>
          </a:p>
          <a:p>
            <a:pPr marL="285750" indent="-28575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next step is </a:t>
            </a:r>
            <a:r>
              <a:rPr lang="en-US" b="1" dirty="0">
                <a:latin typeface="Times New Roman" panose="02020603050405020304" pitchFamily="18" charset="0"/>
                <a:cs typeface="Times New Roman" panose="02020603050405020304" pitchFamily="18" charset="0"/>
              </a:rPr>
              <a:t>Feature Extraction &amp; Representation</a:t>
            </a:r>
            <a:r>
              <a:rPr lang="en-US" dirty="0">
                <a:latin typeface="Times New Roman" panose="02020603050405020304" pitchFamily="18" charset="0"/>
                <a:cs typeface="Times New Roman" panose="02020603050405020304" pitchFamily="18" charset="0"/>
              </a:rPr>
              <a:t>, where key features of the face are identified and represented in a format suitable for analysis.</a:t>
            </a:r>
          </a:p>
          <a:p>
            <a:pPr marL="285750" indent="-28575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These features are then passed through </a:t>
            </a:r>
            <a:r>
              <a:rPr lang="en-US" b="1" dirty="0">
                <a:latin typeface="Times New Roman" panose="02020603050405020304" pitchFamily="18" charset="0"/>
                <a:cs typeface="Times New Roman" panose="02020603050405020304" pitchFamily="18" charset="0"/>
              </a:rPr>
              <a:t>Feature Classification</a:t>
            </a:r>
            <a:r>
              <a:rPr lang="en-US" dirty="0">
                <a:latin typeface="Times New Roman" panose="02020603050405020304" pitchFamily="18" charset="0"/>
                <a:cs typeface="Times New Roman" panose="02020603050405020304" pitchFamily="18" charset="0"/>
              </a:rPr>
              <a:t>, where they are classified into different emotion categories using machine learning algorithms. </a:t>
            </a:r>
          </a:p>
          <a:p>
            <a:pPr marL="285750" indent="-285750"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Finally, the system outputs the </a:t>
            </a:r>
            <a:r>
              <a:rPr lang="en-US" b="1" dirty="0">
                <a:latin typeface="Times New Roman" panose="02020603050405020304" pitchFamily="18" charset="0"/>
                <a:cs typeface="Times New Roman" panose="02020603050405020304" pitchFamily="18" charset="0"/>
              </a:rPr>
              <a:t>Recognized Emotion</a:t>
            </a:r>
            <a:r>
              <a:rPr lang="en-US" dirty="0">
                <a:latin typeface="Times New Roman" panose="02020603050405020304" pitchFamily="18" charset="0"/>
                <a:cs typeface="Times New Roman" panose="02020603050405020304" pitchFamily="18" charset="0"/>
              </a:rPr>
              <a:t>, indicating the identified emotion from the input image.</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xmlns="" id="{4032697F-2D65-B36E-1B36-EB7482735957}"/>
              </a:ext>
            </a:extLst>
          </p:cNvPr>
          <p:cNvPicPr>
            <a:picLocks noChangeAspect="1"/>
          </p:cNvPicPr>
          <p:nvPr/>
        </p:nvPicPr>
        <p:blipFill rotWithShape="1">
          <a:blip r:embed="rId2">
            <a:extLst>
              <a:ext uri="{28A0092B-C50C-407E-A947-70E740481C1C}">
                <a14:useLocalDpi xmlns:a14="http://schemas.microsoft.com/office/drawing/2010/main" val="0"/>
              </a:ext>
            </a:extLst>
          </a:blip>
          <a:srcRect l="3226" t="1801" r="8729"/>
          <a:stretch/>
        </p:blipFill>
        <p:spPr bwMode="auto">
          <a:xfrm>
            <a:off x="150920" y="1470065"/>
            <a:ext cx="4279037" cy="5387935"/>
          </a:xfrm>
          <a:prstGeom prst="rect">
            <a:avLst/>
          </a:prstGeom>
          <a:noFill/>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xmlns="" id="{E0BD2035-4FF3-F9A1-3BAB-E20D99F56E5B}"/>
              </a:ext>
            </a:extLst>
          </p:cNvPr>
          <p:cNvSpPr txBox="1"/>
          <p:nvPr/>
        </p:nvSpPr>
        <p:spPr>
          <a:xfrm>
            <a:off x="5513032" y="352116"/>
            <a:ext cx="3861787" cy="646331"/>
          </a:xfrm>
          <a:prstGeom prst="rect">
            <a:avLst/>
          </a:prstGeom>
          <a:noFill/>
        </p:spPr>
        <p:txBody>
          <a:bodyPr wrap="square" rtlCol="0">
            <a:spAutoFit/>
          </a:bodyPr>
          <a:lstStyle/>
          <a:p>
            <a:pPr algn="ctr"/>
            <a:r>
              <a:rPr lang="en-US" sz="3600" dirty="0">
                <a:solidFill>
                  <a:srgbClr val="FF0000"/>
                </a:solidFill>
                <a:latin typeface="Algerian" panose="04020705040A02060702" pitchFamily="82" charset="0"/>
              </a:rPr>
              <a:t>FLOWCHART</a:t>
            </a:r>
            <a:endParaRPr lang="en-IN" sz="3600" dirty="0">
              <a:solidFill>
                <a:srgbClr val="FF0000"/>
              </a:solidFill>
              <a:latin typeface="Algerian" panose="04020705040A02060702" pitchFamily="82" charset="0"/>
            </a:endParaRPr>
          </a:p>
        </p:txBody>
      </p:sp>
    </p:spTree>
    <p:extLst>
      <p:ext uri="{BB962C8B-B14F-4D97-AF65-F5344CB8AC3E}">
        <p14:creationId xmlns:p14="http://schemas.microsoft.com/office/powerpoint/2010/main" val="14354314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416D57-AC34-BBEF-074D-AF243C63EB55}"/>
              </a:ext>
            </a:extLst>
          </p:cNvPr>
          <p:cNvSpPr>
            <a:spLocks noGrp="1"/>
          </p:cNvSpPr>
          <p:nvPr>
            <p:ph type="title"/>
          </p:nvPr>
        </p:nvSpPr>
        <p:spPr>
          <a:xfrm>
            <a:off x="1482571" y="381428"/>
            <a:ext cx="10475650" cy="1429617"/>
          </a:xfrm>
        </p:spPr>
        <p:txBody>
          <a:bodyPr>
            <a:normAutofit/>
          </a:bodyPr>
          <a:lstStyle/>
          <a:p>
            <a:pPr algn="ctr"/>
            <a:r>
              <a:rPr lang="en-US" sz="3600" dirty="0">
                <a:solidFill>
                  <a:srgbClr val="FF0000"/>
                </a:solidFill>
                <a:latin typeface="Algerian" panose="04020705040A02060702" pitchFamily="82" charset="0"/>
              </a:rPr>
              <a:t>Challenges and Limitations</a:t>
            </a:r>
            <a:endParaRPr lang="en-IN" sz="3600" dirty="0">
              <a:solidFill>
                <a:srgbClr val="FF00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xmlns="" id="{70565403-B97A-7B2E-FF77-E7F1E6D3DEAE}"/>
              </a:ext>
            </a:extLst>
          </p:cNvPr>
          <p:cNvSpPr>
            <a:spLocks noGrp="1"/>
          </p:cNvSpPr>
          <p:nvPr>
            <p:ph idx="1"/>
          </p:nvPr>
        </p:nvSpPr>
        <p:spPr>
          <a:xfrm>
            <a:off x="390618" y="1633490"/>
            <a:ext cx="11461072" cy="5224509"/>
          </a:xfrm>
        </p:spPr>
        <p:txBody>
          <a:bodyPr>
            <a:noAutofit/>
          </a:bodyPr>
          <a:lstStyle/>
          <a:p>
            <a:pPr marL="0" indent="0" algn="just">
              <a:lnSpc>
                <a:spcPct val="100000"/>
              </a:lnSpc>
              <a:buNone/>
            </a:pPr>
            <a:r>
              <a:rPr lang="en-US" sz="2000" dirty="0">
                <a:latin typeface="Times New Roman" panose="02020603050405020304" pitchFamily="18" charset="0"/>
                <a:cs typeface="Times New Roman" panose="02020603050405020304" pitchFamily="18" charset="0"/>
              </a:rPr>
              <a:t>1. </a:t>
            </a:r>
            <a:r>
              <a:rPr lang="en-US" sz="2000" b="1" u="sng" dirty="0">
                <a:latin typeface="Times New Roman" panose="02020603050405020304" pitchFamily="18" charset="0"/>
                <a:cs typeface="Times New Roman" panose="02020603050405020304" pitchFamily="18" charset="0"/>
              </a:rPr>
              <a:t>Privacy Concerns and Ethical Issues</a:t>
            </a:r>
            <a:r>
              <a:rPr lang="en-US" sz="2000" b="1" dirty="0">
                <a:latin typeface="Times New Roman" panose="02020603050405020304" pitchFamily="18" charset="0"/>
                <a:cs typeface="Times New Roman" panose="02020603050405020304" pitchFamily="18" charset="0"/>
              </a:rPr>
              <a:t>:-</a:t>
            </a:r>
          </a:p>
          <a:p>
            <a:pPr marL="0" indent="0" algn="just">
              <a:lnSpc>
                <a:spcPct val="100000"/>
              </a:lnSpc>
              <a:buNone/>
            </a:pPr>
            <a:r>
              <a:rPr lang="en-US" sz="2000" dirty="0">
                <a:latin typeface="Times New Roman" panose="02020603050405020304" pitchFamily="18" charset="0"/>
                <a:cs typeface="Times New Roman" panose="02020603050405020304" pitchFamily="18" charset="0"/>
              </a:rPr>
              <a:t>Data Collection: Collecting facial data can infringe on personal privacy.</a:t>
            </a:r>
          </a:p>
          <a:p>
            <a:pPr marL="0" indent="0" algn="just">
              <a:lnSpc>
                <a:spcPct val="100000"/>
              </a:lnSpc>
              <a:buNone/>
            </a:pPr>
            <a:r>
              <a:rPr lang="en-US" sz="2000" dirty="0">
                <a:latin typeface="Times New Roman" panose="02020603050405020304" pitchFamily="18" charset="0"/>
                <a:cs typeface="Times New Roman" panose="02020603050405020304" pitchFamily="18" charset="0"/>
              </a:rPr>
              <a:t>Consent: Ensuring users are aware and have consented to their data being used.</a:t>
            </a:r>
          </a:p>
          <a:p>
            <a:pPr marL="0" indent="0" algn="just">
              <a:lnSpc>
                <a:spcPct val="100000"/>
              </a:lnSpc>
              <a:buNone/>
            </a:pPr>
            <a:r>
              <a:rPr lang="en-US" sz="2000" dirty="0">
                <a:latin typeface="Times New Roman" panose="02020603050405020304" pitchFamily="18" charset="0"/>
                <a:cs typeface="Times New Roman" panose="02020603050405020304" pitchFamily="18" charset="0"/>
              </a:rPr>
              <a:t>Ethical Use: Avoiding misuse of technology, such as surveillance without consent or emotional manipulation.</a:t>
            </a:r>
          </a:p>
          <a:p>
            <a:pPr marL="0" indent="0" algn="just">
              <a:lnSpc>
                <a:spcPct val="100000"/>
              </a:lnSpc>
              <a:buNone/>
            </a:pPr>
            <a:r>
              <a:rPr lang="en-US" sz="2000" dirty="0">
                <a:latin typeface="Times New Roman" panose="02020603050405020304" pitchFamily="18" charset="0"/>
                <a:cs typeface="Times New Roman" panose="02020603050405020304" pitchFamily="18" charset="0"/>
              </a:rPr>
              <a:t>2. </a:t>
            </a:r>
            <a:r>
              <a:rPr lang="en-US" sz="2000" b="1" u="sng" dirty="0">
                <a:latin typeface="Times New Roman" panose="02020603050405020304" pitchFamily="18" charset="0"/>
                <a:cs typeface="Times New Roman" panose="02020603050405020304" pitchFamily="18" charset="0"/>
              </a:rPr>
              <a:t>Data Security Challenges</a:t>
            </a:r>
            <a:r>
              <a:rPr lang="en-US" sz="2000" b="1" dirty="0">
                <a:latin typeface="Times New Roman" panose="02020603050405020304" pitchFamily="18" charset="0"/>
                <a:cs typeface="Times New Roman" panose="02020603050405020304" pitchFamily="18" charset="0"/>
              </a:rPr>
              <a:t>:-</a:t>
            </a:r>
          </a:p>
          <a:p>
            <a:pPr marL="0" indent="0" algn="just">
              <a:lnSpc>
                <a:spcPct val="100000"/>
              </a:lnSpc>
              <a:buNone/>
            </a:pPr>
            <a:r>
              <a:rPr lang="en-US" sz="2000" dirty="0">
                <a:latin typeface="Times New Roman" panose="02020603050405020304" pitchFamily="18" charset="0"/>
                <a:cs typeface="Times New Roman" panose="02020603050405020304" pitchFamily="18" charset="0"/>
              </a:rPr>
              <a:t>Storage: Securely storing sensitive facial data to prevent unauthorized access.</a:t>
            </a:r>
          </a:p>
          <a:p>
            <a:pPr marL="0" indent="0" algn="just">
              <a:lnSpc>
                <a:spcPct val="100000"/>
              </a:lnSpc>
              <a:buNone/>
            </a:pPr>
            <a:r>
              <a:rPr lang="en-US" sz="2000" dirty="0">
                <a:latin typeface="Times New Roman" panose="02020603050405020304" pitchFamily="18" charset="0"/>
                <a:cs typeface="Times New Roman" panose="02020603050405020304" pitchFamily="18" charset="0"/>
              </a:rPr>
              <a:t>Transmission: Ensuring data is encrypted during transmission to protect it from interception.</a:t>
            </a:r>
          </a:p>
          <a:p>
            <a:pPr marL="0" indent="0" algn="just">
              <a:lnSpc>
                <a:spcPct val="100000"/>
              </a:lnSpc>
              <a:buNone/>
            </a:pPr>
            <a:r>
              <a:rPr lang="en-US" sz="2000" dirty="0">
                <a:latin typeface="Times New Roman" panose="02020603050405020304" pitchFamily="18" charset="0"/>
                <a:cs typeface="Times New Roman" panose="02020603050405020304" pitchFamily="18" charset="0"/>
              </a:rPr>
              <a:t>3. </a:t>
            </a:r>
            <a:r>
              <a:rPr lang="en-US" sz="2000" b="1" u="sng" dirty="0">
                <a:latin typeface="Times New Roman" panose="02020603050405020304" pitchFamily="18" charset="0"/>
                <a:cs typeface="Times New Roman" panose="02020603050405020304" pitchFamily="18" charset="0"/>
              </a:rPr>
              <a:t>Accuracy and Robustness Under Different Conditions</a:t>
            </a:r>
            <a:r>
              <a:rPr lang="en-US" sz="2000" b="1" dirty="0">
                <a:latin typeface="Times New Roman" panose="02020603050405020304" pitchFamily="18" charset="0"/>
                <a:cs typeface="Times New Roman" panose="02020603050405020304" pitchFamily="18" charset="0"/>
              </a:rPr>
              <a:t>:-</a:t>
            </a:r>
          </a:p>
          <a:p>
            <a:pPr marL="0" indent="0" algn="just">
              <a:lnSpc>
                <a:spcPct val="100000"/>
              </a:lnSpc>
              <a:buNone/>
            </a:pPr>
            <a:r>
              <a:rPr lang="en-US" sz="2000" dirty="0">
                <a:latin typeface="Times New Roman" panose="02020603050405020304" pitchFamily="18" charset="0"/>
                <a:cs typeface="Times New Roman" panose="02020603050405020304" pitchFamily="18" charset="0"/>
              </a:rPr>
              <a:t>Lighting: Variations in lighting can affect the system's ability to detect and analyze emotions accurately.</a:t>
            </a:r>
          </a:p>
          <a:p>
            <a:pPr marL="0" indent="0" algn="just">
              <a:lnSpc>
                <a:spcPct val="100000"/>
              </a:lnSpc>
              <a:buNone/>
            </a:pPr>
            <a:r>
              <a:rPr lang="en-US" sz="2000" dirty="0">
                <a:latin typeface="Times New Roman" panose="02020603050405020304" pitchFamily="18" charset="0"/>
                <a:cs typeface="Times New Roman" panose="02020603050405020304" pitchFamily="18" charset="0"/>
              </a:rPr>
              <a:t>Occlusions: Objects like glasses, masks, or hair can obstruct facial features, reducing accuracy.</a:t>
            </a:r>
          </a:p>
          <a:p>
            <a:pPr marL="0" indent="0" algn="just">
              <a:lnSpc>
                <a:spcPct val="100000"/>
              </a:lnSpc>
              <a:buNone/>
            </a:pPr>
            <a:r>
              <a:rPr lang="en-US" sz="2000" dirty="0">
                <a:latin typeface="Times New Roman" panose="02020603050405020304" pitchFamily="18" charset="0"/>
                <a:cs typeface="Times New Roman" panose="02020603050405020304" pitchFamily="18" charset="0"/>
              </a:rPr>
              <a:t>Diversity: Ensuring the system works well across different ages, ethnicities, and facial hair styles to avoid bias and inaccuracies.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86943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C290A23-EBA2-7186-8611-C0C046A3B096}"/>
              </a:ext>
            </a:extLst>
          </p:cNvPr>
          <p:cNvSpPr>
            <a:spLocks noGrp="1"/>
          </p:cNvSpPr>
          <p:nvPr>
            <p:ph type="title"/>
          </p:nvPr>
        </p:nvSpPr>
        <p:spPr>
          <a:xfrm>
            <a:off x="2246052" y="914400"/>
            <a:ext cx="8549195" cy="727969"/>
          </a:xfrm>
        </p:spPr>
        <p:txBody>
          <a:bodyPr>
            <a:noAutofit/>
          </a:bodyPr>
          <a:lstStyle/>
          <a:p>
            <a:r>
              <a:rPr lang="en-IN" sz="3600" dirty="0">
                <a:solidFill>
                  <a:srgbClr val="FF0000"/>
                </a:solidFill>
                <a:latin typeface="Algerian" panose="04020705040A02060702" pitchFamily="82" charset="0"/>
              </a:rPr>
              <a:t>Future Directions and ReSEARCH</a:t>
            </a:r>
          </a:p>
        </p:txBody>
      </p:sp>
      <p:sp>
        <p:nvSpPr>
          <p:cNvPr id="3" name="Content Placeholder 2">
            <a:extLst>
              <a:ext uri="{FF2B5EF4-FFF2-40B4-BE49-F238E27FC236}">
                <a16:creationId xmlns:a16="http://schemas.microsoft.com/office/drawing/2014/main" xmlns="" id="{C9C6648E-50F8-FD0D-CA46-43A8E867E5C1}"/>
              </a:ext>
            </a:extLst>
          </p:cNvPr>
          <p:cNvSpPr>
            <a:spLocks noGrp="1"/>
          </p:cNvSpPr>
          <p:nvPr>
            <p:ph idx="1"/>
          </p:nvPr>
        </p:nvSpPr>
        <p:spPr>
          <a:xfrm>
            <a:off x="541538" y="1775534"/>
            <a:ext cx="10910656" cy="5082466"/>
          </a:xfrm>
        </p:spPr>
        <p:txBody>
          <a:bodyPr>
            <a:noAutofit/>
          </a:bodyPr>
          <a:lstStyle/>
          <a:p>
            <a:pPr>
              <a:buFont typeface="Wingdings" panose="05000000000000000000" pitchFamily="2" charset="2"/>
              <a:buChar char="q"/>
            </a:pPr>
            <a:r>
              <a:rPr lang="en-IN" sz="2000" b="1" u="sng" dirty="0">
                <a:effectLst/>
                <a:latin typeface="Times New Roman" panose="02020603050405020304" pitchFamily="18" charset="0"/>
                <a:ea typeface="Times New Roman" panose="02020603050405020304" pitchFamily="18" charset="0"/>
              </a:rPr>
              <a:t>Healthcare Applications:-</a:t>
            </a:r>
          </a:p>
          <a:p>
            <a:pPr marL="0" indent="0">
              <a:buNone/>
            </a:pPr>
            <a:r>
              <a:rPr lang="en-IN" sz="2000" dirty="0">
                <a:effectLst/>
                <a:latin typeface="Times New Roman" panose="02020603050405020304" pitchFamily="18" charset="0"/>
                <a:ea typeface="Times New Roman" panose="02020603050405020304" pitchFamily="18" charset="0"/>
              </a:rPr>
              <a:t>	Significant applications in healthcare for monitoring patient emotional states, aiding in 	mental health diagnosis.</a:t>
            </a:r>
          </a:p>
          <a:p>
            <a:pPr marL="0" indent="0">
              <a:buNone/>
            </a:pPr>
            <a:r>
              <a:rPr lang="en-IN" sz="2000" dirty="0">
                <a:latin typeface="Times New Roman" panose="02020603050405020304" pitchFamily="18" charset="0"/>
                <a:ea typeface="Times New Roman" panose="02020603050405020304" pitchFamily="18" charset="0"/>
              </a:rPr>
              <a:t>	S</a:t>
            </a:r>
            <a:r>
              <a:rPr lang="en-IN" sz="2000" dirty="0">
                <a:effectLst/>
                <a:latin typeface="Times New Roman" panose="02020603050405020304" pitchFamily="18" charset="0"/>
                <a:ea typeface="Times New Roman" panose="02020603050405020304" pitchFamily="18" charset="0"/>
              </a:rPr>
              <a:t>upporting personalized treatment plans.</a:t>
            </a:r>
            <a:endParaRPr lang="en-IN" sz="2000" b="1" u="sng" dirty="0">
              <a:latin typeface="Times New Roman" panose="02020603050405020304" pitchFamily="18" charset="0"/>
              <a:cs typeface="Times New Roman" panose="02020603050405020304" pitchFamily="18" charset="0"/>
            </a:endParaRPr>
          </a:p>
          <a:p>
            <a:pPr>
              <a:buFont typeface="Wingdings" panose="05000000000000000000" pitchFamily="2" charset="2"/>
              <a:buChar char="q"/>
            </a:pPr>
            <a:r>
              <a:rPr lang="en-IN" sz="2000" b="1" u="sng" dirty="0">
                <a:latin typeface="Times New Roman" panose="02020603050405020304" pitchFamily="18" charset="0"/>
                <a:cs typeface="Times New Roman" panose="02020603050405020304" pitchFamily="18" charset="0"/>
              </a:rPr>
              <a:t>Multimodal Emotion Recognition:-</a:t>
            </a:r>
          </a:p>
          <a:p>
            <a:pPr marL="0" indent="0">
              <a:buNone/>
            </a:pPr>
            <a:r>
              <a:rPr lang="en-IN" sz="2000" dirty="0">
                <a:latin typeface="Times New Roman" panose="02020603050405020304" pitchFamily="18" charset="0"/>
                <a:cs typeface="Times New Roman" panose="02020603050405020304" pitchFamily="18" charset="0"/>
              </a:rPr>
              <a:t>	Combining facial expressions with voice and body language.</a:t>
            </a:r>
          </a:p>
          <a:p>
            <a:pPr marL="0" indent="0">
              <a:buNone/>
            </a:pPr>
            <a:r>
              <a:rPr lang="en-IN" sz="2000" dirty="0">
                <a:latin typeface="Times New Roman" panose="02020603050405020304" pitchFamily="18" charset="0"/>
                <a:cs typeface="Times New Roman" panose="02020603050405020304" pitchFamily="18" charset="0"/>
              </a:rPr>
              <a:t>	Using environmental context for better accuracy.</a:t>
            </a:r>
          </a:p>
          <a:p>
            <a:pPr>
              <a:buFont typeface="Wingdings" panose="05000000000000000000" pitchFamily="2" charset="2"/>
              <a:buChar char="q"/>
            </a:pPr>
            <a:r>
              <a:rPr lang="en-IN" sz="2000" b="1" u="sng" dirty="0">
                <a:latin typeface="Times New Roman" panose="02020603050405020304" pitchFamily="18" charset="0"/>
                <a:cs typeface="Times New Roman" panose="02020603050405020304" pitchFamily="18" charset="0"/>
              </a:rPr>
              <a:t> Real-Time Performance Optimization:-</a:t>
            </a:r>
          </a:p>
          <a:p>
            <a:pPr marL="0" indent="0">
              <a:buNone/>
            </a:pPr>
            <a:r>
              <a:rPr lang="en-IN" sz="2000" dirty="0">
                <a:latin typeface="Times New Roman" panose="02020603050405020304" pitchFamily="18" charset="0"/>
                <a:cs typeface="Times New Roman" panose="02020603050405020304" pitchFamily="18" charset="0"/>
              </a:rPr>
              <a:t>	Edge computing to reduce latency.</a:t>
            </a:r>
          </a:p>
          <a:p>
            <a:pPr marL="0" indent="0">
              <a:buNone/>
            </a:pPr>
            <a:r>
              <a:rPr lang="en-IN" sz="2000" dirty="0">
                <a:latin typeface="Times New Roman" panose="02020603050405020304" pitchFamily="18" charset="0"/>
                <a:cs typeface="Times New Roman" panose="02020603050405020304" pitchFamily="18" charset="0"/>
              </a:rPr>
              <a:t>	Hardware acceleration with GPUs.</a:t>
            </a:r>
          </a:p>
          <a:p>
            <a:pPr>
              <a:buFont typeface="Wingdings" panose="05000000000000000000" pitchFamily="2" charset="2"/>
              <a:buChar char="q"/>
            </a:pPr>
            <a:r>
              <a:rPr lang="en-IN" sz="2000" b="1" u="sng" dirty="0">
                <a:latin typeface="Times New Roman" panose="02020603050405020304" pitchFamily="18" charset="0"/>
                <a:cs typeface="Times New Roman" panose="02020603050405020304" pitchFamily="18" charset="0"/>
              </a:rPr>
              <a:t>Robustness and Generalization:-</a:t>
            </a:r>
          </a:p>
          <a:p>
            <a:pPr marL="0" indent="0">
              <a:buNone/>
            </a:pPr>
            <a:r>
              <a:rPr lang="en-IN" sz="2000" dirty="0">
                <a:latin typeface="Times New Roman" panose="02020603050405020304" pitchFamily="18" charset="0"/>
                <a:cs typeface="Times New Roman" panose="02020603050405020304" pitchFamily="18" charset="0"/>
              </a:rPr>
              <a:t>	Adversarial training for better real-world performance.</a:t>
            </a:r>
          </a:p>
          <a:p>
            <a:pPr marL="0" indent="0">
              <a:buNone/>
            </a:pPr>
            <a:r>
              <a:rPr lang="en-IN" sz="2000" dirty="0">
                <a:latin typeface="Times New Roman" panose="02020603050405020304" pitchFamily="18" charset="0"/>
                <a:cs typeface="Times New Roman" panose="02020603050405020304" pitchFamily="18" charset="0"/>
              </a:rPr>
              <a:t>	Domain adaptation for diverse conditions.</a:t>
            </a:r>
          </a:p>
        </p:txBody>
      </p:sp>
    </p:spTree>
    <p:extLst>
      <p:ext uri="{BB962C8B-B14F-4D97-AF65-F5344CB8AC3E}">
        <p14:creationId xmlns:p14="http://schemas.microsoft.com/office/powerpoint/2010/main" val="34726416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31BB9D1C-3566-5A13-AA97-D80FB45C075E}"/>
              </a:ext>
            </a:extLst>
          </p:cNvPr>
          <p:cNvSpPr txBox="1"/>
          <p:nvPr/>
        </p:nvSpPr>
        <p:spPr>
          <a:xfrm>
            <a:off x="168685" y="1497613"/>
            <a:ext cx="5927315" cy="4555093"/>
          </a:xfrm>
          <a:prstGeom prst="rect">
            <a:avLst/>
          </a:prstGeom>
          <a:noFill/>
        </p:spPr>
        <p:txBody>
          <a:bodyPr wrap="square">
            <a:spAutoFit/>
          </a:bodyPr>
          <a:lstStyle/>
          <a:p>
            <a:pPr marL="342900" indent="-342900">
              <a:buFont typeface="Wingdings" panose="05000000000000000000" pitchFamily="2" charset="2"/>
              <a:buChar char="q"/>
            </a:pPr>
            <a:r>
              <a:rPr lang="en-IN" sz="2000" b="1" u="sng" dirty="0">
                <a:latin typeface="Times New Roman" panose="02020603050405020304" pitchFamily="18" charset="0"/>
                <a:cs typeface="Times New Roman" panose="02020603050405020304" pitchFamily="18" charset="0"/>
              </a:rPr>
              <a:t>Ethical and Privacy Considerations:-</a:t>
            </a:r>
          </a:p>
          <a:p>
            <a:pPr marL="0" indent="0">
              <a:lnSpc>
                <a:spcPct val="150000"/>
              </a:lnSpc>
              <a:buNone/>
            </a:pPr>
            <a:r>
              <a:rPr lang="en-IN" sz="2000" dirty="0">
                <a:latin typeface="Times New Roman" panose="02020603050405020304" pitchFamily="18" charset="0"/>
                <a:cs typeface="Times New Roman" panose="02020603050405020304" pitchFamily="18" charset="0"/>
              </a:rPr>
              <a:t>	Privacy-preserving techniques like differential     	privacy.</a:t>
            </a:r>
          </a:p>
          <a:p>
            <a:pPr marL="0" indent="0">
              <a:lnSpc>
                <a:spcPct val="150000"/>
              </a:lnSpc>
              <a:buNone/>
            </a:pPr>
            <a:r>
              <a:rPr lang="en-IN" sz="2000" dirty="0">
                <a:latin typeface="Times New Roman" panose="02020603050405020304" pitchFamily="18" charset="0"/>
                <a:cs typeface="Times New Roman" panose="02020603050405020304" pitchFamily="18" charset="0"/>
              </a:rPr>
              <a:t>	Mitigating bias to ensure fairness.</a:t>
            </a:r>
          </a:p>
          <a:p>
            <a:pPr marL="0" indent="0">
              <a:buNone/>
            </a:pPr>
            <a:endParaRPr lang="en-IN"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000" b="1" u="sng" dirty="0">
                <a:latin typeface="Times New Roman" panose="02020603050405020304" pitchFamily="18" charset="0"/>
                <a:cs typeface="Times New Roman" panose="02020603050405020304" pitchFamily="18" charset="0"/>
              </a:rPr>
              <a:t>Enhanced User Interaction:-</a:t>
            </a:r>
          </a:p>
          <a:p>
            <a:pPr marL="0" indent="0">
              <a:lnSpc>
                <a:spcPct val="150000"/>
              </a:lnSpc>
              <a:buNone/>
            </a:pPr>
            <a:r>
              <a:rPr lang="en-IN" sz="2000" dirty="0">
                <a:latin typeface="Times New Roman" panose="02020603050405020304" pitchFamily="18" charset="0"/>
                <a:cs typeface="Times New Roman" panose="02020603050405020304" pitchFamily="18" charset="0"/>
              </a:rPr>
              <a:t>	Emotion-aware applications in gaming and VR.</a:t>
            </a:r>
          </a:p>
          <a:p>
            <a:pPr marL="0" indent="0">
              <a:lnSpc>
                <a:spcPct val="150000"/>
              </a:lnSpc>
              <a:buNone/>
            </a:pPr>
            <a:r>
              <a:rPr lang="en-IN" sz="2000" dirty="0">
                <a:latin typeface="Times New Roman" panose="02020603050405020304" pitchFamily="18" charset="0"/>
                <a:cs typeface="Times New Roman" panose="02020603050405020304" pitchFamily="18" charset="0"/>
              </a:rPr>
              <a:t>	Improved human-AI collaboration.</a:t>
            </a:r>
          </a:p>
          <a:p>
            <a:pPr marL="0" indent="0">
              <a:buNone/>
            </a:pPr>
            <a:endParaRPr lang="en-IN"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q"/>
            </a:pPr>
            <a:r>
              <a:rPr lang="en-IN" sz="2000" b="1" u="sng" dirty="0">
                <a:latin typeface="Times New Roman" panose="02020603050405020304" pitchFamily="18" charset="0"/>
                <a:cs typeface="Times New Roman" panose="02020603050405020304" pitchFamily="18" charset="0"/>
              </a:rPr>
              <a:t>Advanced Model Architectures:-</a:t>
            </a:r>
          </a:p>
          <a:p>
            <a:pPr marL="0" indent="0">
              <a:buNone/>
            </a:pPr>
            <a:r>
              <a:rPr lang="en-IN" sz="2000" dirty="0">
                <a:latin typeface="Times New Roman" panose="02020603050405020304" pitchFamily="18" charset="0"/>
                <a:cs typeface="Times New Roman" panose="02020603050405020304" pitchFamily="18" charset="0"/>
              </a:rPr>
              <a:t>	Hybrid models (CNN).</a:t>
            </a:r>
          </a:p>
          <a:p>
            <a:pPr marL="0" indent="0">
              <a:buNone/>
            </a:pPr>
            <a:r>
              <a:rPr lang="en-IN" sz="2000" dirty="0">
                <a:latin typeface="Times New Roman" panose="02020603050405020304" pitchFamily="18" charset="0"/>
                <a:cs typeface="Times New Roman" panose="02020603050405020304" pitchFamily="18" charset="0"/>
              </a:rPr>
              <a:t>	Attention mechanisms for better feature focus.</a:t>
            </a:r>
          </a:p>
        </p:txBody>
      </p:sp>
      <p:pic>
        <p:nvPicPr>
          <p:cNvPr id="1028" name="Picture 4" descr="Sensors | Free Full-Text | Facial Emotion Recognition: A Survey and Real-World  User Experiences in Mixed Reality">
            <a:extLst>
              <a:ext uri="{FF2B5EF4-FFF2-40B4-BE49-F238E27FC236}">
                <a16:creationId xmlns:a16="http://schemas.microsoft.com/office/drawing/2014/main" xmlns="" id="{1714F186-9581-5F2F-D906-6AD812846CD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96000" y="1222405"/>
            <a:ext cx="5927316" cy="346500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xmlns="" id="{4A546D9F-A256-53F6-C2BA-9996E402034F}"/>
              </a:ext>
            </a:extLst>
          </p:cNvPr>
          <p:cNvPicPr>
            <a:picLocks noChangeAspect="1"/>
          </p:cNvPicPr>
          <p:nvPr/>
        </p:nvPicPr>
        <p:blipFill>
          <a:blip r:embed="rId3"/>
          <a:stretch>
            <a:fillRect/>
          </a:stretch>
        </p:blipFill>
        <p:spPr>
          <a:xfrm>
            <a:off x="6187736" y="4921352"/>
            <a:ext cx="2663300" cy="1745778"/>
          </a:xfrm>
          <a:prstGeom prst="rect">
            <a:avLst/>
          </a:prstGeom>
        </p:spPr>
      </p:pic>
    </p:spTree>
    <p:extLst>
      <p:ext uri="{BB962C8B-B14F-4D97-AF65-F5344CB8AC3E}">
        <p14:creationId xmlns:p14="http://schemas.microsoft.com/office/powerpoint/2010/main" val="15512465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E780390-AC52-BBE6-B70A-30B0FB349C74}"/>
              </a:ext>
            </a:extLst>
          </p:cNvPr>
          <p:cNvSpPr>
            <a:spLocks noGrp="1"/>
          </p:cNvSpPr>
          <p:nvPr>
            <p:ph type="title"/>
          </p:nvPr>
        </p:nvSpPr>
        <p:spPr>
          <a:xfrm>
            <a:off x="772358" y="381741"/>
            <a:ext cx="10591059" cy="1020932"/>
          </a:xfrm>
        </p:spPr>
        <p:txBody>
          <a:bodyPr>
            <a:normAutofit/>
          </a:bodyPr>
          <a:lstStyle/>
          <a:p>
            <a:pPr algn="ctr"/>
            <a:r>
              <a:rPr lang="en-US" sz="3600" dirty="0">
                <a:solidFill>
                  <a:srgbClr val="FF0000"/>
                </a:solidFill>
                <a:latin typeface="Algerian" panose="04020705040A02060702" pitchFamily="82" charset="0"/>
                <a:cs typeface="Times New Roman" panose="02020603050405020304" pitchFamily="18" charset="0"/>
              </a:rPr>
              <a:t>APPLICATIONS</a:t>
            </a:r>
            <a:endParaRPr lang="en-IN" sz="3600" dirty="0">
              <a:solidFill>
                <a:srgbClr val="FF0000"/>
              </a:solidFill>
              <a:latin typeface="Algerian" panose="04020705040A02060702" pitchFamily="82"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2031ECAB-9959-4385-667B-9BA7E5CC8917}"/>
              </a:ext>
            </a:extLst>
          </p:cNvPr>
          <p:cNvSpPr>
            <a:spLocks noGrp="1"/>
          </p:cNvSpPr>
          <p:nvPr>
            <p:ph idx="1"/>
          </p:nvPr>
        </p:nvSpPr>
        <p:spPr>
          <a:xfrm>
            <a:off x="224900" y="1624615"/>
            <a:ext cx="4693329" cy="4722919"/>
          </a:xfrm>
        </p:spPr>
        <p:txBody>
          <a:bodyPr>
            <a:normAutofit lnSpcReduction="10000"/>
          </a:bodyPr>
          <a:lstStyle/>
          <a:p>
            <a:pPr algn="just">
              <a:lnSpc>
                <a:spcPct val="150000"/>
              </a:lnSpc>
            </a:pPr>
            <a:r>
              <a:rPr lang="en-US" sz="2200" b="1" dirty="0">
                <a:latin typeface="Times New Roman" panose="02020603050405020304" pitchFamily="18" charset="0"/>
                <a:cs typeface="Times New Roman" panose="02020603050405020304" pitchFamily="18" charset="0"/>
              </a:rPr>
              <a:t>Healthcare and Therapy</a:t>
            </a:r>
            <a:endParaRPr lang="en-US" sz="2200" dirty="0">
              <a:latin typeface="Times New Roman" panose="02020603050405020304" pitchFamily="18" charset="0"/>
              <a:cs typeface="Times New Roman" panose="02020603050405020304" pitchFamily="18" charset="0"/>
            </a:endParaRPr>
          </a:p>
          <a:p>
            <a:pPr algn="just">
              <a:lnSpc>
                <a:spcPct val="150000"/>
              </a:lnSpc>
            </a:pPr>
            <a:r>
              <a:rPr lang="en-US" sz="2200" b="1" dirty="0">
                <a:latin typeface="Times New Roman" panose="02020603050405020304" pitchFamily="18" charset="0"/>
                <a:cs typeface="Times New Roman" panose="02020603050405020304" pitchFamily="18" charset="0"/>
              </a:rPr>
              <a:t>Education and Training</a:t>
            </a:r>
          </a:p>
          <a:p>
            <a:pPr algn="just">
              <a:lnSpc>
                <a:spcPct val="150000"/>
              </a:lnSpc>
            </a:pPr>
            <a:r>
              <a:rPr lang="en-US" sz="2200" b="1" dirty="0">
                <a:latin typeface="Times New Roman" panose="02020603050405020304" pitchFamily="18" charset="0"/>
                <a:cs typeface="Times New Roman" panose="02020603050405020304" pitchFamily="18" charset="0"/>
              </a:rPr>
              <a:t>Automotive Industry</a:t>
            </a:r>
          </a:p>
          <a:p>
            <a:pPr algn="just">
              <a:lnSpc>
                <a:spcPct val="150000"/>
              </a:lnSpc>
            </a:pPr>
            <a:r>
              <a:rPr lang="en-IN" sz="2000" b="1" dirty="0">
                <a:latin typeface="Times New Roman" panose="02020603050405020304" pitchFamily="18" charset="0"/>
                <a:cs typeface="Times New Roman" panose="02020603050405020304" pitchFamily="18" charset="0"/>
              </a:rPr>
              <a:t>Human Resources</a:t>
            </a:r>
            <a:endParaRPr lang="en-US" sz="2000" b="1" dirty="0">
              <a:latin typeface="Times New Roman" panose="02020603050405020304" pitchFamily="18" charset="0"/>
              <a:cs typeface="Times New Roman" panose="02020603050405020304" pitchFamily="18" charset="0"/>
            </a:endParaRPr>
          </a:p>
          <a:p>
            <a:pPr algn="just">
              <a:lnSpc>
                <a:spcPct val="150000"/>
              </a:lnSpc>
            </a:pPr>
            <a:r>
              <a:rPr lang="en-IN" sz="2200" b="1" dirty="0">
                <a:latin typeface="Times New Roman" panose="02020603050405020304" pitchFamily="18" charset="0"/>
                <a:cs typeface="Times New Roman" panose="02020603050405020304" pitchFamily="18" charset="0"/>
              </a:rPr>
              <a:t>Virtual Assistants and Chatbots</a:t>
            </a:r>
          </a:p>
          <a:p>
            <a:pPr algn="just">
              <a:lnSpc>
                <a:spcPct val="150000"/>
              </a:lnSpc>
            </a:pPr>
            <a:r>
              <a:rPr lang="en-IN" sz="2200" b="1" dirty="0">
                <a:latin typeface="Times New Roman" panose="02020603050405020304" pitchFamily="18" charset="0"/>
                <a:cs typeface="Times New Roman" panose="02020603050405020304" pitchFamily="18" charset="0"/>
              </a:rPr>
              <a:t>Entertainment and Gaming</a:t>
            </a:r>
          </a:p>
          <a:p>
            <a:pPr algn="just">
              <a:lnSpc>
                <a:spcPct val="150000"/>
              </a:lnSpc>
            </a:pPr>
            <a:r>
              <a:rPr lang="en-IN" sz="2200" b="1" dirty="0">
                <a:latin typeface="Times New Roman" panose="02020603050405020304" pitchFamily="18" charset="0"/>
                <a:cs typeface="Times New Roman" panose="02020603050405020304" pitchFamily="18" charset="0"/>
              </a:rPr>
              <a:t>Transportation</a:t>
            </a:r>
          </a:p>
          <a:p>
            <a:pPr algn="just">
              <a:lnSpc>
                <a:spcPct val="150000"/>
              </a:lnSpc>
            </a:pPr>
            <a:r>
              <a:rPr lang="en-IN" sz="2000" b="1" dirty="0">
                <a:latin typeface="Times New Roman" panose="02020603050405020304" pitchFamily="18" charset="0"/>
                <a:cs typeface="Times New Roman" panose="02020603050405020304" pitchFamily="18" charset="0"/>
              </a:rPr>
              <a:t>Marketing and Customer Service</a:t>
            </a:r>
            <a:endParaRPr lang="en-US" sz="2000" b="1" dirty="0">
              <a:latin typeface="Times New Roman" panose="02020603050405020304" pitchFamily="18" charset="0"/>
              <a:cs typeface="Times New Roman" panose="02020603050405020304" pitchFamily="18" charset="0"/>
            </a:endParaRPr>
          </a:p>
          <a:p>
            <a:pPr marL="0" indent="0">
              <a:buNone/>
            </a:pPr>
            <a:endParaRPr lang="en-US" dirty="0"/>
          </a:p>
          <a:p>
            <a:pPr marL="0" indent="0">
              <a:buNone/>
            </a:pPr>
            <a:endParaRPr lang="en-IN" dirty="0"/>
          </a:p>
        </p:txBody>
      </p:sp>
      <p:pic>
        <p:nvPicPr>
          <p:cNvPr id="4" name="Picture 16" descr="Facial expression recognition application in various scenarios. | Download  Scientific Diagram">
            <a:extLst>
              <a:ext uri="{FF2B5EF4-FFF2-40B4-BE49-F238E27FC236}">
                <a16:creationId xmlns:a16="http://schemas.microsoft.com/office/drawing/2014/main" xmlns="" id="{F9011146-ED66-8D5B-8EC6-4F93783743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1002" y="1240813"/>
            <a:ext cx="5726098" cy="274526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xmlns="" id="{675AFCF0-B28C-ABDB-5BB2-9DDACB468EA7}"/>
              </a:ext>
            </a:extLst>
          </p:cNvPr>
          <p:cNvPicPr>
            <a:picLocks noChangeAspect="1"/>
          </p:cNvPicPr>
          <p:nvPr/>
        </p:nvPicPr>
        <p:blipFill>
          <a:blip r:embed="rId3"/>
          <a:stretch>
            <a:fillRect/>
          </a:stretch>
        </p:blipFill>
        <p:spPr>
          <a:xfrm>
            <a:off x="4740673" y="4041401"/>
            <a:ext cx="5584055" cy="2816599"/>
          </a:xfrm>
          <a:prstGeom prst="rect">
            <a:avLst/>
          </a:prstGeom>
        </p:spPr>
      </p:pic>
    </p:spTree>
    <p:extLst>
      <p:ext uri="{BB962C8B-B14F-4D97-AF65-F5344CB8AC3E}">
        <p14:creationId xmlns:p14="http://schemas.microsoft.com/office/powerpoint/2010/main" val="5640880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AF5CAE9-C530-A002-FBF6-FF464E3CCFBE}"/>
              </a:ext>
            </a:extLst>
          </p:cNvPr>
          <p:cNvSpPr>
            <a:spLocks noGrp="1"/>
          </p:cNvSpPr>
          <p:nvPr>
            <p:ph type="title"/>
          </p:nvPr>
        </p:nvSpPr>
        <p:spPr>
          <a:xfrm>
            <a:off x="834500" y="541539"/>
            <a:ext cx="10671699" cy="1171852"/>
          </a:xfrm>
        </p:spPr>
        <p:txBody>
          <a:bodyPr>
            <a:normAutofit/>
          </a:bodyPr>
          <a:lstStyle/>
          <a:p>
            <a:pPr algn="ctr"/>
            <a:r>
              <a:rPr lang="en-US" sz="3600" dirty="0">
                <a:solidFill>
                  <a:srgbClr val="FF0000"/>
                </a:solidFill>
                <a:latin typeface="Algerian" panose="04020705040A02060702" pitchFamily="82" charset="0"/>
              </a:rPr>
              <a:t>CONCLUSION</a:t>
            </a:r>
            <a:endParaRPr lang="en-IN" sz="3600" dirty="0">
              <a:solidFill>
                <a:srgbClr val="FF00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xmlns="" id="{42C96521-8718-EF04-84B3-576B458EA45B}"/>
              </a:ext>
            </a:extLst>
          </p:cNvPr>
          <p:cNvSpPr>
            <a:spLocks noGrp="1"/>
          </p:cNvSpPr>
          <p:nvPr>
            <p:ph idx="1"/>
          </p:nvPr>
        </p:nvSpPr>
        <p:spPr>
          <a:xfrm>
            <a:off x="685799" y="1944210"/>
            <a:ext cx="10553331" cy="4776186"/>
          </a:xfrm>
        </p:spPr>
        <p:txBody>
          <a:bodyPr>
            <a:normAutofit/>
          </a:bodyPr>
          <a:lstStyle/>
          <a:p>
            <a:pPr marL="0" indent="0" algn="just">
              <a:lnSpc>
                <a:spcPct val="150000"/>
              </a:lnSpc>
              <a:buNone/>
            </a:pPr>
            <a:r>
              <a:rPr lang="en-US" sz="1800" dirty="0">
                <a:effectLst/>
                <a:latin typeface="Times New Roman" panose="02020603050405020304" pitchFamily="18" charset="0"/>
                <a:ea typeface="Times New Roman" panose="02020603050405020304" pitchFamily="18" charset="0"/>
              </a:rPr>
              <a:t>Designing and implementing a project in facial emotion recognition through image processing has been a rewarding experience. We have delved into and comprehensively analyzed the concepts of OpenCV, a pivotal tool for our future endeavors. </a:t>
            </a:r>
            <a:r>
              <a:rPr lang="en-US" sz="1800" b="1" dirty="0">
                <a:effectLst/>
                <a:latin typeface="Times New Roman" panose="02020603050405020304" pitchFamily="18" charset="0"/>
                <a:ea typeface="Times New Roman" panose="02020603050405020304" pitchFamily="18" charset="0"/>
              </a:rPr>
              <a:t>"Recognition of Face Emotion through Image Processing"</a:t>
            </a:r>
            <a:r>
              <a:rPr lang="en-US" sz="1800" dirty="0">
                <a:effectLst/>
                <a:latin typeface="Times New Roman" panose="02020603050405020304" pitchFamily="18" charset="0"/>
                <a:ea typeface="Times New Roman" panose="02020603050405020304" pitchFamily="18" charset="0"/>
              </a:rPr>
              <a:t> aims to create a robust system capable of accurately detecting and categorizing emotions from facial expressions, offering applications in diverse sectors such as human-computer interaction, healthcare, and psychology. The project focuses on developing an OpenCV-based solution that meets user requirements by enhancing image preprocessing, employing effective face detection methods, and implementing machine learning models for emotion classification. This mini project has provided valuable exposure to advanced OpenCV techniques, equipping us with skills essential for developing interactive applications and contributing to the evolving field of emotion-aware technology.</a:t>
            </a:r>
            <a:endParaRPr lang="en-IN" sz="1800" dirty="0">
              <a:effectLst/>
              <a:latin typeface="Times New Roman" panose="02020603050405020304" pitchFamily="18" charset="0"/>
              <a:ea typeface="Times New Roman" panose="02020603050405020304" pitchFamily="18" charset="0"/>
            </a:endParaRPr>
          </a:p>
          <a:p>
            <a:pPr marL="0" indent="0" algn="just">
              <a:lnSpc>
                <a:spcPct val="150000"/>
              </a:lnSpc>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52361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18365EA4-C56E-5D4A-EB16-9A0510CEF038}"/>
              </a:ext>
            </a:extLst>
          </p:cNvPr>
          <p:cNvPicPr>
            <a:picLocks noChangeAspect="1"/>
          </p:cNvPicPr>
          <p:nvPr/>
        </p:nvPicPr>
        <p:blipFill>
          <a:blip r:embed="rId2">
            <a:extLst>
              <a:ext uri="{837473B0-CC2E-450A-ABE3-18F120FF3D39}">
                <a1611:picAttrSrcUrl xmlns:a1611="http://schemas.microsoft.com/office/drawing/2016/11/main" xmlns="" r:id="rId3"/>
              </a:ext>
            </a:extLst>
          </a:blip>
          <a:stretch>
            <a:fillRect/>
          </a:stretch>
        </p:blipFill>
        <p:spPr>
          <a:xfrm>
            <a:off x="878889" y="701336"/>
            <a:ext cx="10289220" cy="5637319"/>
          </a:xfrm>
          <a:prstGeom prst="rect">
            <a:avLst/>
          </a:prstGeom>
        </p:spPr>
      </p:pic>
    </p:spTree>
    <p:extLst>
      <p:ext uri="{BB962C8B-B14F-4D97-AF65-F5344CB8AC3E}">
        <p14:creationId xmlns:p14="http://schemas.microsoft.com/office/powerpoint/2010/main" val="1396287397"/>
      </p:ext>
    </p:extLst>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45F6596-A751-A84E-9E57-C7786A4AC795}"/>
              </a:ext>
            </a:extLst>
          </p:cNvPr>
          <p:cNvSpPr>
            <a:spLocks noGrp="1"/>
          </p:cNvSpPr>
          <p:nvPr>
            <p:ph type="ctrTitle"/>
          </p:nvPr>
        </p:nvSpPr>
        <p:spPr>
          <a:xfrm>
            <a:off x="1344966" y="79899"/>
            <a:ext cx="10200443" cy="2175029"/>
          </a:xfrm>
        </p:spPr>
        <p:txBody>
          <a:bodyPr>
            <a:noAutofit/>
          </a:bodyPr>
          <a:lstStyle/>
          <a:p>
            <a:r>
              <a:rPr lang="en-US" sz="4000" b="1" dirty="0">
                <a:solidFill>
                  <a:schemeClr val="tx2">
                    <a:lumMod val="10000"/>
                  </a:schemeClr>
                </a:solidFill>
                <a:latin typeface="Times New Roman" panose="02020603050405020304" pitchFamily="18" charset="0"/>
                <a:cs typeface="Times New Roman" panose="02020603050405020304" pitchFamily="18" charset="0"/>
              </a:rPr>
              <a:t/>
            </a:r>
            <a:br>
              <a:rPr lang="en-US" sz="4000" b="1" dirty="0">
                <a:solidFill>
                  <a:schemeClr val="tx2">
                    <a:lumMod val="10000"/>
                  </a:schemeClr>
                </a:solidFill>
                <a:latin typeface="Times New Roman" panose="02020603050405020304" pitchFamily="18" charset="0"/>
                <a:cs typeface="Times New Roman" panose="02020603050405020304" pitchFamily="18" charset="0"/>
              </a:rPr>
            </a:br>
            <a:endParaRPr lang="en-IN" sz="4000" dirty="0"/>
          </a:p>
        </p:txBody>
      </p:sp>
      <p:sp>
        <p:nvSpPr>
          <p:cNvPr id="3" name="Subtitle 2">
            <a:extLst>
              <a:ext uri="{FF2B5EF4-FFF2-40B4-BE49-F238E27FC236}">
                <a16:creationId xmlns:a16="http://schemas.microsoft.com/office/drawing/2014/main" xmlns="" id="{F2AF4C05-6054-58C5-0BB5-A6CC41C04A3E}"/>
              </a:ext>
            </a:extLst>
          </p:cNvPr>
          <p:cNvSpPr>
            <a:spLocks noGrp="1"/>
          </p:cNvSpPr>
          <p:nvPr>
            <p:ph type="subTitle" idx="1"/>
          </p:nvPr>
        </p:nvSpPr>
        <p:spPr>
          <a:xfrm>
            <a:off x="1029810" y="1589103"/>
            <a:ext cx="11162190" cy="4101485"/>
          </a:xfrm>
        </p:spPr>
        <p:txBody>
          <a:bodyPr>
            <a:normAutofit/>
          </a:bodyPr>
          <a:lstStyle/>
          <a:p>
            <a:pPr>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ABSTRACT</a:t>
            </a:r>
          </a:p>
          <a:p>
            <a:pPr>
              <a:lnSpc>
                <a:spcPct val="150000"/>
              </a:lnSpc>
              <a:buFont typeface="Wingdings" panose="05000000000000000000" pitchFamily="2" charset="2"/>
              <a:buChar char="§"/>
            </a:pPr>
            <a:r>
              <a:rPr lang="en-US" sz="1800" b="1" dirty="0">
                <a:latin typeface="Times New Roman" panose="02020603050405020304" pitchFamily="18" charset="0"/>
                <a:cs typeface="Times New Roman" panose="02020603050405020304" pitchFamily="18" charset="0"/>
              </a:rPr>
              <a:t>   INTRODUCTION</a:t>
            </a:r>
          </a:p>
          <a:p>
            <a:pPr>
              <a:lnSpc>
                <a:spcPct val="150000"/>
              </a:lnSpc>
              <a:buFont typeface="Wingdings" panose="05000000000000000000" pitchFamily="2" charset="2"/>
              <a:buChar char="§"/>
            </a:pPr>
            <a:r>
              <a:rPr lang="en-IN" sz="1800" b="1" dirty="0">
                <a:latin typeface="Times New Roman" panose="02020603050405020304" pitchFamily="18" charset="0"/>
                <a:cs typeface="Times New Roman" panose="02020603050405020304" pitchFamily="18" charset="0"/>
              </a:rPr>
              <a:t>   PROPOSED SYSTEM</a:t>
            </a:r>
          </a:p>
          <a:p>
            <a:pPr>
              <a:lnSpc>
                <a:spcPct val="150000"/>
              </a:lnSpc>
              <a:buFont typeface="Wingdings" panose="05000000000000000000" pitchFamily="2" charset="2"/>
              <a:buChar char="§"/>
            </a:pPr>
            <a:r>
              <a:rPr lang="en-IN" sz="1800" b="1" dirty="0">
                <a:latin typeface="Times New Roman" panose="02020603050405020304" pitchFamily="18" charset="0"/>
                <a:cs typeface="Times New Roman" panose="02020603050405020304" pitchFamily="18" charset="0"/>
              </a:rPr>
              <a:t>   CHALLENGES AND LIMITATIONS</a:t>
            </a:r>
          </a:p>
          <a:p>
            <a:pPr>
              <a:lnSpc>
                <a:spcPct val="150000"/>
              </a:lnSpc>
              <a:buFont typeface="Wingdings" panose="05000000000000000000" pitchFamily="2" charset="2"/>
              <a:buChar char="§"/>
            </a:pPr>
            <a:r>
              <a:rPr lang="en-IN" sz="1800" b="1" dirty="0">
                <a:latin typeface="Times New Roman" panose="02020603050405020304" pitchFamily="18" charset="0"/>
                <a:cs typeface="Times New Roman" panose="02020603050405020304" pitchFamily="18" charset="0"/>
              </a:rPr>
              <a:t>   FUTURE DIRECTIONS AND RESEARCH</a:t>
            </a:r>
          </a:p>
          <a:p>
            <a:pPr>
              <a:lnSpc>
                <a:spcPct val="150000"/>
              </a:lnSpc>
              <a:buFont typeface="Wingdings" panose="05000000000000000000" pitchFamily="2" charset="2"/>
              <a:buChar char="§"/>
            </a:pPr>
            <a:r>
              <a:rPr lang="en-IN" sz="1800" b="1" dirty="0">
                <a:latin typeface="Times New Roman" panose="02020603050405020304" pitchFamily="18" charset="0"/>
                <a:cs typeface="Times New Roman" panose="02020603050405020304" pitchFamily="18" charset="0"/>
              </a:rPr>
              <a:t>   APPLICATIONS</a:t>
            </a:r>
          </a:p>
          <a:p>
            <a:pPr>
              <a:lnSpc>
                <a:spcPct val="150000"/>
              </a:lnSpc>
            </a:pPr>
            <a:endParaRPr lang="en-IN" dirty="0"/>
          </a:p>
        </p:txBody>
      </p:sp>
      <p:sp>
        <p:nvSpPr>
          <p:cNvPr id="5" name="TextBox 4">
            <a:extLst>
              <a:ext uri="{FF2B5EF4-FFF2-40B4-BE49-F238E27FC236}">
                <a16:creationId xmlns:a16="http://schemas.microsoft.com/office/drawing/2014/main" xmlns="" id="{60B2F868-3CE6-24B2-53B4-D1869A0161C3}"/>
              </a:ext>
            </a:extLst>
          </p:cNvPr>
          <p:cNvSpPr txBox="1"/>
          <p:nvPr/>
        </p:nvSpPr>
        <p:spPr>
          <a:xfrm>
            <a:off x="4998129" y="813469"/>
            <a:ext cx="6132250" cy="707886"/>
          </a:xfrm>
          <a:prstGeom prst="rect">
            <a:avLst/>
          </a:prstGeom>
          <a:noFill/>
        </p:spPr>
        <p:txBody>
          <a:bodyPr wrap="square">
            <a:spAutoFit/>
          </a:bodyPr>
          <a:lstStyle/>
          <a:p>
            <a:r>
              <a:rPr lang="en-US" sz="4000" dirty="0">
                <a:solidFill>
                  <a:srgbClr val="FF0000"/>
                </a:solidFill>
                <a:latin typeface="Algerian" panose="04020705040A02060702" pitchFamily="82" charset="0"/>
              </a:rPr>
              <a:t>CONTENTS</a:t>
            </a:r>
            <a:endParaRPr lang="en-IN" sz="4000" dirty="0"/>
          </a:p>
        </p:txBody>
      </p:sp>
    </p:spTree>
    <p:extLst>
      <p:ext uri="{BB962C8B-B14F-4D97-AF65-F5344CB8AC3E}">
        <p14:creationId xmlns:p14="http://schemas.microsoft.com/office/powerpoint/2010/main" val="22931875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59BE276-1A5E-97B6-611E-89D8907B6C8F}"/>
              </a:ext>
            </a:extLst>
          </p:cNvPr>
          <p:cNvSpPr>
            <a:spLocks noGrp="1"/>
          </p:cNvSpPr>
          <p:nvPr>
            <p:ph type="title"/>
          </p:nvPr>
        </p:nvSpPr>
        <p:spPr>
          <a:xfrm>
            <a:off x="461638" y="764374"/>
            <a:ext cx="11044562" cy="869118"/>
          </a:xfrm>
        </p:spPr>
        <p:txBody>
          <a:bodyPr>
            <a:normAutofit/>
          </a:bodyPr>
          <a:lstStyle/>
          <a:p>
            <a:pPr algn="ctr"/>
            <a:r>
              <a:rPr lang="en-US" sz="3600" dirty="0">
                <a:solidFill>
                  <a:srgbClr val="FF0000"/>
                </a:solidFill>
                <a:latin typeface="Algerian" panose="04020705040A02060702" pitchFamily="82" charset="0"/>
              </a:rPr>
              <a:t>ABSTRACT</a:t>
            </a:r>
            <a:endParaRPr lang="en-IN" sz="3600" dirty="0">
              <a:solidFill>
                <a:srgbClr val="FF00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xmlns="" id="{FDBF15B9-4FFB-F14E-C5BD-B4E60AFF2F1D}"/>
              </a:ext>
            </a:extLst>
          </p:cNvPr>
          <p:cNvSpPr>
            <a:spLocks noGrp="1"/>
          </p:cNvSpPr>
          <p:nvPr>
            <p:ph idx="1"/>
          </p:nvPr>
        </p:nvSpPr>
        <p:spPr>
          <a:xfrm>
            <a:off x="665825" y="2210541"/>
            <a:ext cx="10644326" cy="4083728"/>
          </a:xfrm>
        </p:spPr>
        <p:txBody>
          <a:bodyPr>
            <a:noAutofit/>
          </a:bodyPr>
          <a:lstStyle/>
          <a:p>
            <a:pPr marL="0" indent="0" algn="just">
              <a:lnSpc>
                <a:spcPct val="150000"/>
              </a:lnSpc>
              <a:buNone/>
            </a:pPr>
            <a:r>
              <a:rPr lang="en-US" sz="1800" dirty="0">
                <a:effectLst/>
                <a:latin typeface="Times New Roman" panose="02020603050405020304" pitchFamily="18" charset="0"/>
                <a:ea typeface="Times New Roman" panose="02020603050405020304" pitchFamily="18" charset="0"/>
              </a:rPr>
              <a:t>The project </a:t>
            </a:r>
            <a:r>
              <a:rPr lang="en-US" sz="1800" b="1" dirty="0">
                <a:effectLst/>
                <a:latin typeface="Times New Roman" panose="02020603050405020304" pitchFamily="18" charset="0"/>
                <a:ea typeface="Times New Roman" panose="02020603050405020304" pitchFamily="18" charset="0"/>
              </a:rPr>
              <a:t>“RECOGNITION OF FACE EMOTION THROUGH IMAGE PROCESSING” </a:t>
            </a:r>
            <a:r>
              <a:rPr lang="en-US" sz="1800" dirty="0">
                <a:effectLst/>
                <a:latin typeface="Times New Roman" panose="02020603050405020304" pitchFamily="18" charset="0"/>
                <a:ea typeface="Times New Roman" panose="02020603050405020304" pitchFamily="18" charset="0"/>
              </a:rPr>
              <a:t>is used to demonstrate the use of OpenCV functions that is defined in OpenCV. Our objective is to develop an effective system for facial emotion recognition through image processing techniques. Leveraging OpenCV and deep learning methodologies, the system will preprocess facial images, detect key facial features, and classify emotions such as happiness, sadness, anger, surprise, fear, and neutrality. By training machine learning models on annotated datasets, the goal is to achieve robust accuracy in real-time emotion detection applications. This research seeks to enhance human-computer interaction, healthcare diagnostics, and psychological research by providing a reliable tool for understanding and responding to emotional cues from facial expressions.</a:t>
            </a:r>
            <a:endParaRPr lang="en-IN" sz="1800" dirty="0">
              <a:effectLst/>
              <a:latin typeface="Times New Roman" panose="02020603050405020304" pitchFamily="18" charset="0"/>
              <a:ea typeface="Times New Roman" panose="02020603050405020304" pitchFamily="18" charset="0"/>
            </a:endParaRPr>
          </a:p>
          <a:p>
            <a:pPr marL="0" indent="0" algn="just">
              <a:lnSpc>
                <a:spcPct val="150000"/>
              </a:lnSpc>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5055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1026FE-E028-C021-79FB-4629A535E1B4}"/>
              </a:ext>
            </a:extLst>
          </p:cNvPr>
          <p:cNvSpPr>
            <a:spLocks noGrp="1"/>
          </p:cNvSpPr>
          <p:nvPr>
            <p:ph type="title"/>
          </p:nvPr>
        </p:nvSpPr>
        <p:spPr>
          <a:xfrm>
            <a:off x="2895600" y="745725"/>
            <a:ext cx="6736672" cy="914400"/>
          </a:xfrm>
        </p:spPr>
        <p:txBody>
          <a:bodyPr>
            <a:normAutofit/>
          </a:bodyPr>
          <a:lstStyle/>
          <a:p>
            <a:r>
              <a:rPr lang="en-US" sz="3600" dirty="0">
                <a:solidFill>
                  <a:srgbClr val="FF0000"/>
                </a:solidFill>
                <a:latin typeface="Algerian" panose="04020705040A02060702" pitchFamily="82" charset="0"/>
              </a:rPr>
              <a:t>INTRODUCTION TO OPENCV</a:t>
            </a:r>
            <a:endParaRPr lang="en-IN" sz="3600" dirty="0">
              <a:solidFill>
                <a:srgbClr val="FF00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xmlns="" id="{B81B681F-F24B-9D83-38B0-3585E95E5C84}"/>
              </a:ext>
            </a:extLst>
          </p:cNvPr>
          <p:cNvSpPr>
            <a:spLocks noGrp="1"/>
          </p:cNvSpPr>
          <p:nvPr>
            <p:ph idx="1"/>
          </p:nvPr>
        </p:nvSpPr>
        <p:spPr>
          <a:xfrm>
            <a:off x="248576" y="1953087"/>
            <a:ext cx="11390050" cy="4705165"/>
          </a:xfrm>
        </p:spPr>
        <p:txBody>
          <a:bodyPr>
            <a:normAutofit/>
          </a:bodyPr>
          <a:lstStyle/>
          <a:p>
            <a:pPr algn="just">
              <a:buFont typeface="Wingdings" panose="05000000000000000000" pitchFamily="2" charset="2"/>
              <a:buChar char="v"/>
            </a:pPr>
            <a:r>
              <a:rPr lang="en-IN" sz="2000" dirty="0">
                <a:effectLst/>
                <a:latin typeface="Times New Roman" panose="02020603050405020304" pitchFamily="18" charset="0"/>
                <a:ea typeface="Times New Roman" panose="02020603050405020304" pitchFamily="18" charset="0"/>
              </a:rPr>
              <a:t>OpenCV (Open-Source Computer Vision Library) is a powerful open-source library for computer vision and machine learning. Developed by Intel, it provides a comprehensive set of tools for image processing, video analysis, and real-time computer vision applications, supporting multiple programming languages like Python, C++, and Java.</a:t>
            </a:r>
          </a:p>
          <a:p>
            <a:pPr algn="just">
              <a:buFont typeface="Wingdings" panose="05000000000000000000" pitchFamily="2" charset="2"/>
              <a:buChar char="v"/>
            </a:pPr>
            <a:r>
              <a:rPr lang="en-US" sz="2000" dirty="0">
                <a:effectLst/>
                <a:latin typeface="Times New Roman" panose="02020603050405020304" pitchFamily="18" charset="0"/>
                <a:ea typeface="Times New Roman" panose="02020603050405020304" pitchFamily="18" charset="0"/>
              </a:rPr>
              <a:t>OpenCV is a versatile library for image processing, video analysis, and object detection. It is widely used for tasks such as face detection and recognition and motion tracking.</a:t>
            </a:r>
          </a:p>
          <a:p>
            <a:pPr marL="0" indent="0" algn="just">
              <a:buNone/>
            </a:pPr>
            <a:endParaRPr lang="en-US" sz="2000" dirty="0">
              <a:effectLst/>
              <a:latin typeface="Times New Roman" panose="02020603050405020304" pitchFamily="18" charset="0"/>
              <a:ea typeface="Times New Roman" panose="02020603050405020304" pitchFamily="18" charset="0"/>
            </a:endParaRPr>
          </a:p>
          <a:p>
            <a:pPr marL="0" indent="0">
              <a:buNone/>
            </a:pPr>
            <a:r>
              <a:rPr lang="en-IN" sz="2000" b="1" u="sng" dirty="0">
                <a:latin typeface="Times New Roman" panose="02020603050405020304" pitchFamily="18" charset="0"/>
                <a:cs typeface="Times New Roman" panose="02020603050405020304" pitchFamily="18" charset="0"/>
              </a:rPr>
              <a:t>Key Features of OpenCV:-</a:t>
            </a:r>
            <a:endParaRPr lang="en-US" sz="2000" b="1" u="sng"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Cross-Platform Support</a:t>
            </a:r>
            <a:endParaRPr lang="en-US"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Wide Range of Applications</a:t>
            </a:r>
            <a:endParaRPr lang="en-US"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Extensive Library</a:t>
            </a:r>
            <a:endParaRPr lang="en-US"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C++, Python, and Java Interfaces</a:t>
            </a:r>
            <a:endParaRPr lang="en-US"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Real-Time Capabilities</a:t>
            </a:r>
          </a:p>
        </p:txBody>
      </p:sp>
    </p:spTree>
    <p:extLst>
      <p:ext uri="{BB962C8B-B14F-4D97-AF65-F5344CB8AC3E}">
        <p14:creationId xmlns:p14="http://schemas.microsoft.com/office/powerpoint/2010/main" val="27316062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E7EE0D6-676D-F977-9B9D-2600C1E28713}"/>
              </a:ext>
            </a:extLst>
          </p:cNvPr>
          <p:cNvSpPr>
            <a:spLocks noGrp="1"/>
          </p:cNvSpPr>
          <p:nvPr>
            <p:ph type="title"/>
          </p:nvPr>
        </p:nvSpPr>
        <p:spPr>
          <a:xfrm>
            <a:off x="1811045" y="275208"/>
            <a:ext cx="9925235" cy="919190"/>
          </a:xfrm>
        </p:spPr>
        <p:txBody>
          <a:bodyPr>
            <a:normAutofit/>
          </a:bodyPr>
          <a:lstStyle/>
          <a:p>
            <a:pPr algn="ctr"/>
            <a:r>
              <a:rPr lang="en-US" sz="3600" dirty="0">
                <a:solidFill>
                  <a:srgbClr val="FF0000"/>
                </a:solidFill>
                <a:latin typeface="Algerian" panose="04020705040A02060702" pitchFamily="82" charset="0"/>
              </a:rPr>
              <a:t>INTRODUCTION</a:t>
            </a:r>
            <a:endParaRPr lang="en-IN" sz="3600" dirty="0">
              <a:solidFill>
                <a:srgbClr val="FF00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xmlns="" id="{882EA873-BADA-1476-A53B-6196227B339A}"/>
              </a:ext>
            </a:extLst>
          </p:cNvPr>
          <p:cNvSpPr>
            <a:spLocks noGrp="1"/>
          </p:cNvSpPr>
          <p:nvPr>
            <p:ph idx="1"/>
          </p:nvPr>
        </p:nvSpPr>
        <p:spPr>
          <a:xfrm>
            <a:off x="0" y="1287262"/>
            <a:ext cx="7759083" cy="5655076"/>
          </a:xfrm>
        </p:spPr>
        <p:txBody>
          <a:bodyPr>
            <a:noAutofit/>
          </a:bodyPr>
          <a:lstStyle/>
          <a:p>
            <a:pPr algn="just">
              <a:lnSpc>
                <a:spcPct val="150000"/>
              </a:lnSpc>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Recognizing facial emotions is a growing field that combines artificial intelligence (AI) and computer vision. This technology allows machines to understand and respond to human emotions by analyzing facial expressions instantly.</a:t>
            </a:r>
          </a:p>
          <a:p>
            <a:pPr algn="just">
              <a:lnSpc>
                <a:spcPct val="150000"/>
              </a:lnSpc>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Emotions conveyed through facial expressions are particularly crucial, as they provide immediate, non-verbal cues about an individual's feelings and intentions. </a:t>
            </a:r>
          </a:p>
          <a:p>
            <a:pPr algn="just">
              <a:lnSpc>
                <a:spcPct val="150000"/>
              </a:lnSpc>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 Real-time facial emotion recognition can enhance how we interact with computers, making these interactions more natural and intuitive.</a:t>
            </a:r>
          </a:p>
          <a:p>
            <a:pPr algn="just">
              <a:lnSpc>
                <a:spcPct val="150000"/>
              </a:lnSpc>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These systems use complex algorithms to analyze facial features and expressions, identifying emotions such as happiness, sadness, anger, surprise and fear.</a:t>
            </a:r>
          </a:p>
          <a:p>
            <a:pPr marL="0" indent="0" algn="just">
              <a:buNone/>
            </a:pPr>
            <a:endParaRPr lang="en-IN" sz="2000" dirty="0">
              <a:latin typeface="Times New Roman" panose="02020603050405020304" pitchFamily="18" charset="0"/>
              <a:cs typeface="Times New Roman" panose="02020603050405020304" pitchFamily="18" charset="0"/>
            </a:endParaRPr>
          </a:p>
        </p:txBody>
      </p:sp>
      <p:pic>
        <p:nvPicPr>
          <p:cNvPr id="6" name="Picture 6" descr="Emotion AI: 3 Experts on the Possibilities and Risks | Built In">
            <a:extLst>
              <a:ext uri="{FF2B5EF4-FFF2-40B4-BE49-F238E27FC236}">
                <a16:creationId xmlns:a16="http://schemas.microsoft.com/office/drawing/2014/main" xmlns="" id="{F1D76D20-16AA-A552-E969-144D1DD0039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59082" y="1440227"/>
            <a:ext cx="4268311" cy="268993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World's First Real-Time Wearable Human Emotion Recognition Technology  Unveiled">
            <a:extLst>
              <a:ext uri="{FF2B5EF4-FFF2-40B4-BE49-F238E27FC236}">
                <a16:creationId xmlns:a16="http://schemas.microsoft.com/office/drawing/2014/main" xmlns="" id="{B899B9F8-A760-80FB-0287-F93560077B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59082" y="4223025"/>
            <a:ext cx="4268311" cy="25240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1888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FA97D3A-3B04-EE87-B0EA-59B71B823E97}"/>
              </a:ext>
            </a:extLst>
          </p:cNvPr>
          <p:cNvSpPr>
            <a:spLocks noGrp="1"/>
          </p:cNvSpPr>
          <p:nvPr>
            <p:ph type="title"/>
          </p:nvPr>
        </p:nvSpPr>
        <p:spPr>
          <a:xfrm>
            <a:off x="1535837" y="267223"/>
            <a:ext cx="11026806" cy="2058726"/>
          </a:xfrm>
        </p:spPr>
        <p:txBody>
          <a:bodyPr>
            <a:normAutofit/>
          </a:bodyPr>
          <a:lstStyle/>
          <a:p>
            <a:pPr algn="ctr"/>
            <a:r>
              <a:rPr lang="en-US" sz="3600" dirty="0">
                <a:solidFill>
                  <a:srgbClr val="FF0000"/>
                </a:solidFill>
                <a:latin typeface="Algerian" panose="04020705040A02060702" pitchFamily="82" charset="0"/>
              </a:rPr>
              <a:t>How Facial Emotion Recognition Works ?</a:t>
            </a:r>
            <a:endParaRPr lang="en-IN" sz="3600" dirty="0">
              <a:solidFill>
                <a:srgbClr val="FF00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xmlns="" id="{308D02C0-5195-71D4-1089-8323BFF9416F}"/>
              </a:ext>
            </a:extLst>
          </p:cNvPr>
          <p:cNvSpPr>
            <a:spLocks noGrp="1"/>
          </p:cNvSpPr>
          <p:nvPr>
            <p:ph idx="1"/>
          </p:nvPr>
        </p:nvSpPr>
        <p:spPr>
          <a:xfrm>
            <a:off x="62513" y="1802167"/>
            <a:ext cx="7226053" cy="4939529"/>
          </a:xfrm>
        </p:spPr>
        <p:txBody>
          <a:bodyPr>
            <a:normAutofit fontScale="92500" lnSpcReduction="10000"/>
          </a:bodyPr>
          <a:lstStyle/>
          <a:p>
            <a:pPr algn="just">
              <a:lnSpc>
                <a:spcPct val="150000"/>
              </a:lnSpc>
              <a:buFont typeface="Wingdings" panose="05000000000000000000" pitchFamily="2" charset="2"/>
              <a:buChar char="ü"/>
            </a:pPr>
            <a:r>
              <a:rPr lang="en-US" sz="2000" b="1" dirty="0">
                <a:latin typeface="Times New Roman" panose="02020603050405020304" pitchFamily="18" charset="0"/>
                <a:cs typeface="Times New Roman" panose="02020603050405020304" pitchFamily="18" charset="0"/>
              </a:rPr>
              <a:t>Image Capture: </a:t>
            </a:r>
            <a:r>
              <a:rPr lang="en-US" sz="2000" dirty="0">
                <a:latin typeface="Times New Roman" panose="02020603050405020304" pitchFamily="18" charset="0"/>
                <a:cs typeface="Times New Roman" panose="02020603050405020304" pitchFamily="18" charset="0"/>
              </a:rPr>
              <a:t>A camera captures an image or video of a face in real time.</a:t>
            </a:r>
          </a:p>
          <a:p>
            <a:pPr algn="just">
              <a:lnSpc>
                <a:spcPct val="150000"/>
              </a:lnSpc>
              <a:buFont typeface="Wingdings" panose="05000000000000000000" pitchFamily="2" charset="2"/>
              <a:buChar char="ü"/>
            </a:pPr>
            <a:r>
              <a:rPr lang="en-US" sz="2000" b="1" dirty="0">
                <a:latin typeface="Times New Roman" panose="02020603050405020304" pitchFamily="18" charset="0"/>
                <a:cs typeface="Times New Roman" panose="02020603050405020304" pitchFamily="18" charset="0"/>
              </a:rPr>
              <a:t>Face Detection: </a:t>
            </a:r>
            <a:r>
              <a:rPr lang="en-US" sz="2000" dirty="0">
                <a:latin typeface="Times New Roman" panose="02020603050405020304" pitchFamily="18" charset="0"/>
                <a:cs typeface="Times New Roman" panose="02020603050405020304" pitchFamily="18" charset="0"/>
              </a:rPr>
              <a:t>Software identifies and locates faces within the image.</a:t>
            </a:r>
          </a:p>
          <a:p>
            <a:pPr algn="just">
              <a:lnSpc>
                <a:spcPct val="150000"/>
              </a:lnSpc>
              <a:buFont typeface="Wingdings" panose="05000000000000000000" pitchFamily="2" charset="2"/>
              <a:buChar char="ü"/>
            </a:pPr>
            <a:r>
              <a:rPr lang="en-US" sz="2000" b="1" dirty="0">
                <a:latin typeface="Times New Roman" panose="02020603050405020304" pitchFamily="18" charset="0"/>
                <a:cs typeface="Times New Roman" panose="02020603050405020304" pitchFamily="18" charset="0"/>
              </a:rPr>
              <a:t>Facial Landmark Detection: </a:t>
            </a:r>
            <a:r>
              <a:rPr lang="en-US" sz="2000" dirty="0">
                <a:latin typeface="Times New Roman" panose="02020603050405020304" pitchFamily="18" charset="0"/>
                <a:cs typeface="Times New Roman" panose="02020603050405020304" pitchFamily="18" charset="0"/>
              </a:rPr>
              <a:t>Key points on the face (like eyes, nose, and mouth) are identified. </a:t>
            </a:r>
          </a:p>
          <a:p>
            <a:pPr algn="just">
              <a:lnSpc>
                <a:spcPct val="150000"/>
              </a:lnSpc>
              <a:buFont typeface="Wingdings" panose="05000000000000000000" pitchFamily="2" charset="2"/>
              <a:buChar char="ü"/>
            </a:pPr>
            <a:r>
              <a:rPr lang="en-US" sz="2000" b="1" dirty="0">
                <a:latin typeface="Times New Roman" panose="02020603050405020304" pitchFamily="18" charset="0"/>
                <a:cs typeface="Times New Roman" panose="02020603050405020304" pitchFamily="18" charset="0"/>
              </a:rPr>
              <a:t>Feature Extraction: </a:t>
            </a:r>
            <a:r>
              <a:rPr lang="en-US" sz="2000" dirty="0">
                <a:latin typeface="Times New Roman" panose="02020603050405020304" pitchFamily="18" charset="0"/>
                <a:cs typeface="Times New Roman" panose="02020603050405020304" pitchFamily="18" charset="0"/>
              </a:rPr>
              <a:t>The system analyzes facial features and expressions.</a:t>
            </a:r>
          </a:p>
          <a:p>
            <a:pPr algn="just">
              <a:lnSpc>
                <a:spcPct val="150000"/>
              </a:lnSpc>
              <a:buFont typeface="Wingdings" panose="05000000000000000000" pitchFamily="2" charset="2"/>
              <a:buChar char="ü"/>
            </a:pPr>
            <a:r>
              <a:rPr lang="en-US" sz="2000" b="1" dirty="0">
                <a:latin typeface="Times New Roman" panose="02020603050405020304" pitchFamily="18" charset="0"/>
                <a:cs typeface="Times New Roman" panose="02020603050405020304" pitchFamily="18" charset="0"/>
              </a:rPr>
              <a:t>Emotion Classification: </a:t>
            </a:r>
            <a:r>
              <a:rPr lang="en-US" sz="2000" dirty="0">
                <a:latin typeface="Times New Roman" panose="02020603050405020304" pitchFamily="18" charset="0"/>
                <a:cs typeface="Times New Roman" panose="02020603050405020304" pitchFamily="18" charset="0"/>
              </a:rPr>
              <a:t>Happy, sad, angry, fear, surprised.</a:t>
            </a:r>
          </a:p>
          <a:p>
            <a:pPr algn="just">
              <a:lnSpc>
                <a:spcPct val="150000"/>
              </a:lnSpc>
              <a:buFont typeface="Wingdings" panose="05000000000000000000" pitchFamily="2" charset="2"/>
              <a:buChar char="ü"/>
            </a:pPr>
            <a:r>
              <a:rPr lang="en-US" sz="2000" b="1" dirty="0">
                <a:latin typeface="Times New Roman" panose="02020603050405020304" pitchFamily="18" charset="0"/>
                <a:cs typeface="Times New Roman" panose="02020603050405020304" pitchFamily="18" charset="0"/>
              </a:rPr>
              <a:t>Output: </a:t>
            </a:r>
            <a:r>
              <a:rPr lang="en-US" sz="2000" dirty="0">
                <a:latin typeface="Times New Roman" panose="02020603050405020304" pitchFamily="18" charset="0"/>
                <a:cs typeface="Times New Roman" panose="02020603050405020304" pitchFamily="18" charset="0"/>
              </a:rPr>
              <a:t>The system outputs the detected emotion in real-time.</a:t>
            </a:r>
            <a:endParaRPr lang="en-IN" sz="2000" dirty="0">
              <a:latin typeface="Times New Roman" panose="02020603050405020304" pitchFamily="18" charset="0"/>
              <a:cs typeface="Times New Roman" panose="02020603050405020304" pitchFamily="18" charset="0"/>
            </a:endParaRPr>
          </a:p>
        </p:txBody>
      </p:sp>
      <p:pic>
        <p:nvPicPr>
          <p:cNvPr id="4" name="Picture 4" descr="Facial Emotion Recognition Using Machine Learning For, 42% OFF">
            <a:extLst>
              <a:ext uri="{FF2B5EF4-FFF2-40B4-BE49-F238E27FC236}">
                <a16:creationId xmlns:a16="http://schemas.microsoft.com/office/drawing/2014/main" xmlns="" id="{E3362563-AC78-2D41-D922-49AF8131EB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0507" y="1651247"/>
            <a:ext cx="4481746" cy="253870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Real Time Facial Expression Recognition on Streaming Data">
            <a:extLst>
              <a:ext uri="{FF2B5EF4-FFF2-40B4-BE49-F238E27FC236}">
                <a16:creationId xmlns:a16="http://schemas.microsoft.com/office/drawing/2014/main" xmlns="" id="{E6E59F68-B0A5-B826-3EDD-6DED3AFEBF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0508" y="4297414"/>
            <a:ext cx="4481745" cy="24442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20314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5C8DDA2-C7BF-9A51-1DB2-D79CB3FEA9DF}"/>
              </a:ext>
            </a:extLst>
          </p:cNvPr>
          <p:cNvSpPr>
            <a:spLocks noGrp="1"/>
          </p:cNvSpPr>
          <p:nvPr>
            <p:ph type="title"/>
          </p:nvPr>
        </p:nvSpPr>
        <p:spPr>
          <a:xfrm>
            <a:off x="1145219" y="985421"/>
            <a:ext cx="10511162" cy="743506"/>
          </a:xfrm>
        </p:spPr>
        <p:txBody>
          <a:bodyPr>
            <a:normAutofit/>
          </a:bodyPr>
          <a:lstStyle/>
          <a:p>
            <a:r>
              <a:rPr lang="en-US" sz="3600" dirty="0">
                <a:solidFill>
                  <a:srgbClr val="FF0000"/>
                </a:solidFill>
                <a:latin typeface="Algerian" panose="04020705040A02060702" pitchFamily="82" charset="0"/>
              </a:rPr>
              <a:t>Case Studies and Real-World Examples</a:t>
            </a:r>
            <a:endParaRPr lang="en-IN" sz="3600" dirty="0">
              <a:solidFill>
                <a:srgbClr val="FF00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xmlns="" id="{2121AD51-A7FC-8372-37C3-B7D2A2116102}"/>
              </a:ext>
            </a:extLst>
          </p:cNvPr>
          <p:cNvSpPr>
            <a:spLocks noGrp="1"/>
          </p:cNvSpPr>
          <p:nvPr>
            <p:ph idx="1"/>
          </p:nvPr>
        </p:nvSpPr>
        <p:spPr>
          <a:xfrm>
            <a:off x="399495" y="1728927"/>
            <a:ext cx="11106705" cy="5248921"/>
          </a:xfrm>
        </p:spPr>
        <p:txBody>
          <a:bodyPr>
            <a:normAutofit fontScale="92500" lnSpcReduction="10000"/>
          </a:bodyPr>
          <a:lstStyle/>
          <a:p>
            <a:pPr>
              <a:buFont typeface="Wingdings" panose="05000000000000000000" pitchFamily="2" charset="2"/>
              <a:buChar char="v"/>
            </a:pPr>
            <a:r>
              <a:rPr lang="en-US" b="1" u="sng" dirty="0" err="1">
                <a:latin typeface="Times New Roman" panose="02020603050405020304" pitchFamily="18" charset="0"/>
                <a:cs typeface="Times New Roman" panose="02020603050405020304" pitchFamily="18" charset="0"/>
              </a:rPr>
              <a:t>Affectiva</a:t>
            </a:r>
            <a:r>
              <a:rPr lang="en-US" b="1" u="sng" dirty="0">
                <a:latin typeface="Times New Roman" panose="02020603050405020304" pitchFamily="18" charset="0"/>
                <a:cs typeface="Times New Roman" panose="02020603050405020304" pitchFamily="18" charset="0"/>
              </a:rPr>
              <a:t> </a:t>
            </a:r>
            <a:r>
              <a:rPr lang="en-US" dirty="0"/>
              <a:t>   </a:t>
            </a:r>
          </a:p>
          <a:p>
            <a:pPr marL="0" indent="0">
              <a:buNone/>
            </a:pPr>
            <a:endParaRPr lang="en-US" dirty="0"/>
          </a:p>
          <a:p>
            <a:r>
              <a:rPr lang="en-US" b="1" dirty="0">
                <a:latin typeface="Times New Roman" panose="02020603050405020304" pitchFamily="18" charset="0"/>
                <a:cs typeface="Times New Roman" panose="02020603050405020304" pitchFamily="18" charset="0"/>
              </a:rPr>
              <a:t>Use Case:</a:t>
            </a:r>
            <a:r>
              <a:rPr lang="en-US" dirty="0">
                <a:latin typeface="Times New Roman" panose="02020603050405020304" pitchFamily="18" charset="0"/>
                <a:cs typeface="Times New Roman" panose="02020603050405020304" pitchFamily="18" charset="0"/>
              </a:rPr>
              <a:t> Monitoring driver emotions in cars.</a:t>
            </a:r>
          </a:p>
          <a:p>
            <a:r>
              <a:rPr lang="en-US" b="1" dirty="0">
                <a:latin typeface="Times New Roman" panose="02020603050405020304" pitchFamily="18" charset="0"/>
                <a:cs typeface="Times New Roman" panose="02020603050405020304" pitchFamily="18" charset="0"/>
              </a:rPr>
              <a:t>Outcome: </a:t>
            </a:r>
            <a:r>
              <a:rPr lang="en-US" dirty="0">
                <a:latin typeface="Times New Roman" panose="02020603050405020304" pitchFamily="18" charset="0"/>
                <a:cs typeface="Times New Roman" panose="02020603050405020304" pitchFamily="18" charset="0"/>
              </a:rPr>
              <a:t>Increased safety by alerting drivers when they are drowsy or distracted.</a:t>
            </a:r>
          </a:p>
          <a:p>
            <a:pPr marL="0" indent="0">
              <a:buNone/>
            </a:pPr>
            <a:endParaRPr lang="en-US" dirty="0"/>
          </a:p>
          <a:p>
            <a:pPr>
              <a:buFont typeface="Wingdings" panose="05000000000000000000" pitchFamily="2" charset="2"/>
              <a:buChar char="v"/>
            </a:pPr>
            <a:r>
              <a:rPr lang="en-US" dirty="0"/>
              <a:t> </a:t>
            </a:r>
            <a:r>
              <a:rPr lang="en-US" b="1" u="sng" dirty="0">
                <a:latin typeface="Times New Roman" panose="02020603050405020304" pitchFamily="18" charset="0"/>
                <a:cs typeface="Times New Roman" panose="02020603050405020304" pitchFamily="18" charset="0"/>
              </a:rPr>
              <a:t>Microsoft Azure Face API</a:t>
            </a:r>
          </a:p>
          <a:p>
            <a:pPr marL="0" indent="0">
              <a:buNone/>
            </a:pPr>
            <a:endParaRPr lang="en-US" b="1" u="sng"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Use Case: </a:t>
            </a:r>
            <a:r>
              <a:rPr lang="en-US" dirty="0">
                <a:latin typeface="Times New Roman" panose="02020603050405020304" pitchFamily="18" charset="0"/>
                <a:cs typeface="Times New Roman" panose="02020603050405020304" pitchFamily="18" charset="0"/>
              </a:rPr>
              <a:t>Analyzing customer emotions during service calls.</a:t>
            </a:r>
          </a:p>
          <a:p>
            <a:r>
              <a:rPr lang="en-US" b="1" dirty="0">
                <a:latin typeface="Times New Roman" panose="02020603050405020304" pitchFamily="18" charset="0"/>
                <a:cs typeface="Times New Roman" panose="02020603050405020304" pitchFamily="18" charset="0"/>
              </a:rPr>
              <a:t>Outcome: </a:t>
            </a:r>
            <a:r>
              <a:rPr lang="en-US" dirty="0">
                <a:latin typeface="Times New Roman" panose="02020603050405020304" pitchFamily="18" charset="0"/>
                <a:cs typeface="Times New Roman" panose="02020603050405020304" pitchFamily="18" charset="0"/>
              </a:rPr>
              <a:t>Improved customer service by tailoring responses based on detected emotions</a:t>
            </a:r>
            <a:r>
              <a:rPr lang="en-US" dirty="0"/>
              <a:t>.</a:t>
            </a:r>
          </a:p>
          <a:p>
            <a:pPr marL="0" indent="0">
              <a:buNone/>
            </a:pPr>
            <a:endParaRPr lang="en-US" dirty="0"/>
          </a:p>
          <a:p>
            <a:pPr>
              <a:buFont typeface="Wingdings" panose="05000000000000000000" pitchFamily="2" charset="2"/>
              <a:buChar char="v"/>
            </a:pPr>
            <a:r>
              <a:rPr lang="en-US" dirty="0"/>
              <a:t> </a:t>
            </a:r>
            <a:r>
              <a:rPr lang="en-US" b="1" u="sng" dirty="0">
                <a:latin typeface="Times New Roman" panose="02020603050405020304" pitchFamily="18" charset="0"/>
                <a:cs typeface="Times New Roman" panose="02020603050405020304" pitchFamily="18" charset="0"/>
              </a:rPr>
              <a:t>Apple Face ID  </a:t>
            </a:r>
          </a:p>
          <a:p>
            <a:pPr marL="0" indent="0">
              <a:buNone/>
            </a:pPr>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Use Case: </a:t>
            </a:r>
            <a:r>
              <a:rPr lang="en-US" dirty="0">
                <a:latin typeface="Times New Roman" panose="02020603050405020304" pitchFamily="18" charset="0"/>
                <a:cs typeface="Times New Roman" panose="02020603050405020304" pitchFamily="18" charset="0"/>
              </a:rPr>
              <a:t>Creating personalized </a:t>
            </a:r>
            <a:r>
              <a:rPr lang="en-US" dirty="0" err="1">
                <a:latin typeface="Times New Roman" panose="02020603050405020304" pitchFamily="18" charset="0"/>
                <a:cs typeface="Times New Roman" panose="02020603050405020304" pitchFamily="18" charset="0"/>
              </a:rPr>
              <a:t>Animojis</a:t>
            </a:r>
            <a:r>
              <a:rPr lang="en-US" dirty="0">
                <a:latin typeface="Times New Roman" panose="02020603050405020304" pitchFamily="18" charset="0"/>
                <a:cs typeface="Times New Roman" panose="02020603050405020304" pitchFamily="18" charset="0"/>
              </a:rPr>
              <a:t> that mimic user expressions.</a:t>
            </a:r>
          </a:p>
          <a:p>
            <a:r>
              <a:rPr lang="en-US" b="1" dirty="0">
                <a:latin typeface="Times New Roman" panose="02020603050405020304" pitchFamily="18" charset="0"/>
                <a:cs typeface="Times New Roman" panose="02020603050405020304" pitchFamily="18" charset="0"/>
              </a:rPr>
              <a:t>Outcome: </a:t>
            </a:r>
            <a:r>
              <a:rPr lang="en-US" dirty="0">
                <a:latin typeface="Times New Roman" panose="02020603050405020304" pitchFamily="18" charset="0"/>
                <a:cs typeface="Times New Roman" panose="02020603050405020304" pitchFamily="18" charset="0"/>
              </a:rPr>
              <a:t>Enhanced user experience with interactive and fun messaging features.</a:t>
            </a:r>
            <a:endParaRPr lang="en-IN" dirty="0">
              <a:latin typeface="Times New Roman" panose="02020603050405020304" pitchFamily="18" charset="0"/>
              <a:cs typeface="Times New Roman" panose="02020603050405020304" pitchFamily="18" charset="0"/>
            </a:endParaRPr>
          </a:p>
        </p:txBody>
      </p:sp>
      <p:pic>
        <p:nvPicPr>
          <p:cNvPr id="4" name="Picture 4" descr="How is Affectiva Using Artificial Intelligence to Build Better Products">
            <a:extLst>
              <a:ext uri="{FF2B5EF4-FFF2-40B4-BE49-F238E27FC236}">
                <a16:creationId xmlns:a16="http://schemas.microsoft.com/office/drawing/2014/main" xmlns="" id="{C800F2F5-4430-950A-4FB2-4422F617F125}"/>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0034" r="9458"/>
          <a:stretch/>
        </p:blipFill>
        <p:spPr bwMode="auto">
          <a:xfrm>
            <a:off x="1988598" y="1728927"/>
            <a:ext cx="1985638" cy="60368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MS Azure Face Recognition Extension - brix - Basel/Allschwil">
            <a:extLst>
              <a:ext uri="{FF2B5EF4-FFF2-40B4-BE49-F238E27FC236}">
                <a16:creationId xmlns:a16="http://schemas.microsoft.com/office/drawing/2014/main" xmlns="" id="{50B663DF-F935-8D15-A507-7613648149F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73192" y="3221709"/>
            <a:ext cx="2208691" cy="10267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37,700+ Face Id Stock Illustrations ...">
            <a:extLst>
              <a:ext uri="{FF2B5EF4-FFF2-40B4-BE49-F238E27FC236}">
                <a16:creationId xmlns:a16="http://schemas.microsoft.com/office/drawing/2014/main" xmlns="" id="{6768B069-4EAB-2034-F538-02D6F01B85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56769" y="5137511"/>
            <a:ext cx="1526960" cy="101124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descr="Using Azure Face API With ASP.NET MVC">
            <a:extLst>
              <a:ext uri="{FF2B5EF4-FFF2-40B4-BE49-F238E27FC236}">
                <a16:creationId xmlns:a16="http://schemas.microsoft.com/office/drawing/2014/main" xmlns="" id="{D433F04E-F377-9568-BE13-6C1B59BE5309}"/>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35350" y="3244434"/>
            <a:ext cx="2208691" cy="9812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432505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72CD017-9515-8825-92CB-80EA6901FA27}"/>
              </a:ext>
            </a:extLst>
          </p:cNvPr>
          <p:cNvSpPr>
            <a:spLocks noGrp="1"/>
          </p:cNvSpPr>
          <p:nvPr>
            <p:ph type="title"/>
          </p:nvPr>
        </p:nvSpPr>
        <p:spPr>
          <a:xfrm>
            <a:off x="2808302" y="506028"/>
            <a:ext cx="9383698" cy="976542"/>
          </a:xfrm>
        </p:spPr>
        <p:txBody>
          <a:bodyPr>
            <a:normAutofit fontScale="90000"/>
          </a:bodyPr>
          <a:lstStyle/>
          <a:p>
            <a:pPr algn="ctr"/>
            <a:r>
              <a:rPr lang="en-US" sz="3600" dirty="0">
                <a:solidFill>
                  <a:srgbClr val="FF0000"/>
                </a:solidFill>
                <a:latin typeface="Algerian" panose="04020705040A02060702" pitchFamily="82" charset="0"/>
              </a:rPr>
              <a:t>HARDWARE AND SOFTWARE REQUIREMENTS </a:t>
            </a:r>
            <a:endParaRPr lang="en-IN" sz="3600" dirty="0">
              <a:solidFill>
                <a:srgbClr val="FF0000"/>
              </a:solidFill>
              <a:latin typeface="Algerian" panose="04020705040A02060702" pitchFamily="82" charset="0"/>
            </a:endParaRPr>
          </a:p>
        </p:txBody>
      </p:sp>
      <p:sp>
        <p:nvSpPr>
          <p:cNvPr id="3" name="Content Placeholder 2">
            <a:extLst>
              <a:ext uri="{FF2B5EF4-FFF2-40B4-BE49-F238E27FC236}">
                <a16:creationId xmlns:a16="http://schemas.microsoft.com/office/drawing/2014/main" xmlns="" id="{C5547844-C266-963D-D0C7-ABF15978C128}"/>
              </a:ext>
            </a:extLst>
          </p:cNvPr>
          <p:cNvSpPr>
            <a:spLocks noGrp="1"/>
          </p:cNvSpPr>
          <p:nvPr>
            <p:ph idx="1"/>
          </p:nvPr>
        </p:nvSpPr>
        <p:spPr>
          <a:xfrm>
            <a:off x="381740" y="1376040"/>
            <a:ext cx="11691891" cy="5481960"/>
          </a:xfrm>
        </p:spPr>
        <p:txBody>
          <a:bodyPr>
            <a:noAutofit/>
          </a:bodyPr>
          <a:lstStyle/>
          <a:p>
            <a:pPr marL="342900" marR="203835" lvl="0" indent="-342900">
              <a:lnSpc>
                <a:spcPct val="150000"/>
              </a:lnSpc>
              <a:spcAft>
                <a:spcPts val="0"/>
              </a:spcAft>
              <a:buFont typeface="Wingdings" panose="05000000000000000000" pitchFamily="2" charset="2"/>
              <a:buChar char=""/>
            </a:pPr>
            <a:r>
              <a:rPr lang="en-US" sz="1800" b="1" u="sng" dirty="0">
                <a:latin typeface="Times New Roman" panose="02020603050405020304" pitchFamily="18" charset="0"/>
                <a:cs typeface="Times New Roman" panose="02020603050405020304" pitchFamily="18" charset="0"/>
              </a:rPr>
              <a:t>Hardware Requirements:-</a:t>
            </a:r>
          </a:p>
          <a:p>
            <a:pPr marR="203835" lvl="0">
              <a:lnSpc>
                <a:spcPct val="150000"/>
              </a:lnSpc>
              <a:spcAft>
                <a:spcPts val="0"/>
              </a:spcAft>
              <a:buFont typeface="Wingdings" panose="05000000000000000000" pitchFamily="2" charset="2"/>
              <a:buChar char="Ø"/>
            </a:pPr>
            <a:r>
              <a:rPr lang="en-US" sz="1800" b="1" dirty="0">
                <a:effectLst/>
                <a:latin typeface="Times New Roman" panose="02020603050405020304" pitchFamily="18" charset="0"/>
                <a:ea typeface="Times New Roman" panose="02020603050405020304" pitchFamily="18" charset="0"/>
              </a:rPr>
              <a:t>Computer</a:t>
            </a:r>
            <a:r>
              <a:rPr lang="en-US" sz="1800" dirty="0">
                <a:effectLst/>
                <a:latin typeface="Times New Roman" panose="02020603050405020304" pitchFamily="18" charset="0"/>
                <a:ea typeface="Times New Roman" panose="02020603050405020304" pitchFamily="18" charset="0"/>
              </a:rPr>
              <a:t>: Modern multi-core CPU, recommended with a GPU (e.g., NVIDIA GTX    1060+).</a:t>
            </a:r>
            <a:endParaRPr lang="en-IN" sz="1800" dirty="0">
              <a:effectLst/>
              <a:latin typeface="Times New Roman" panose="02020603050405020304" pitchFamily="18" charset="0"/>
              <a:ea typeface="Times New Roman" panose="02020603050405020304" pitchFamily="18" charset="0"/>
            </a:endParaRPr>
          </a:p>
          <a:p>
            <a:pPr lvl="0">
              <a:lnSpc>
                <a:spcPct val="150000"/>
              </a:lnSpc>
              <a:buFont typeface="Wingdings" panose="05000000000000000000" pitchFamily="2" charset="2"/>
              <a:buChar char="Ø"/>
            </a:pPr>
            <a:r>
              <a:rPr lang="en-US" sz="1800" b="1" dirty="0">
                <a:effectLst/>
                <a:latin typeface="Times New Roman" panose="02020603050405020304" pitchFamily="18" charset="0"/>
                <a:ea typeface="Times New Roman" panose="02020603050405020304" pitchFamily="18" charset="0"/>
              </a:rPr>
              <a:t>Webcam</a:t>
            </a:r>
            <a:r>
              <a:rPr lang="en-US" sz="1800" dirty="0">
                <a:effectLst/>
                <a:latin typeface="Times New Roman" panose="02020603050405020304" pitchFamily="18" charset="0"/>
                <a:ea typeface="Times New Roman" panose="02020603050405020304" pitchFamily="18" charset="0"/>
              </a:rPr>
              <a:t>: HD webcam (720p or higher) in case of real time analysis.</a:t>
            </a:r>
            <a:endParaRPr lang="en-IN" sz="1800" dirty="0">
              <a:effectLst/>
              <a:latin typeface="Times New Roman" panose="02020603050405020304" pitchFamily="18" charset="0"/>
              <a:ea typeface="Times New Roman" panose="02020603050405020304" pitchFamily="18" charset="0"/>
            </a:endParaRPr>
          </a:p>
          <a:p>
            <a:pPr lvl="0">
              <a:lnSpc>
                <a:spcPct val="150000"/>
              </a:lnSpc>
              <a:buFont typeface="Wingdings" panose="05000000000000000000" pitchFamily="2" charset="2"/>
              <a:buChar char="Ø"/>
            </a:pPr>
            <a:r>
              <a:rPr lang="en-US" sz="1800" b="1" dirty="0">
                <a:effectLst/>
                <a:latin typeface="Times New Roman" panose="02020603050405020304" pitchFamily="18" charset="0"/>
                <a:ea typeface="Times New Roman" panose="02020603050405020304" pitchFamily="18" charset="0"/>
              </a:rPr>
              <a:t>RAM</a:t>
            </a:r>
            <a:r>
              <a:rPr lang="en-US" sz="1800" dirty="0">
                <a:effectLst/>
                <a:latin typeface="Times New Roman" panose="02020603050405020304" pitchFamily="18" charset="0"/>
                <a:ea typeface="Times New Roman" panose="02020603050405020304" pitchFamily="18" charset="0"/>
              </a:rPr>
              <a:t>: At least 8GB (16GB recommended).</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Ø"/>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Internet</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Stable connection for downloading software and models.</a:t>
            </a:r>
            <a:endParaRPr lang="en-US" sz="1800" b="1" u="sng"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v"/>
            </a:pPr>
            <a:r>
              <a:rPr lang="en-US" sz="1800" b="1" u="sng" dirty="0">
                <a:latin typeface="Times New Roman" panose="02020603050405020304" pitchFamily="18" charset="0"/>
                <a:cs typeface="Times New Roman" panose="02020603050405020304" pitchFamily="18" charset="0"/>
              </a:rPr>
              <a:t>Software Requirements:-</a:t>
            </a:r>
          </a:p>
          <a:p>
            <a:pPr algn="just">
              <a:lnSpc>
                <a:spcPct val="15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Programming Language:</a:t>
            </a:r>
            <a:r>
              <a:rPr lang="en-US" sz="1800" dirty="0">
                <a:latin typeface="Times New Roman" panose="02020603050405020304" pitchFamily="18" charset="0"/>
                <a:cs typeface="Times New Roman" panose="02020603050405020304" pitchFamily="18" charset="0"/>
              </a:rPr>
              <a:t> Python is widely used for this purpose due to its extensive libraries and community support.</a:t>
            </a:r>
          </a:p>
          <a:p>
            <a:pPr algn="just">
              <a:lnSpc>
                <a:spcPct val="15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Libraries and Frameworks:</a:t>
            </a:r>
          </a:p>
          <a:p>
            <a:pPr lvl="1" algn="just">
              <a:lnSpc>
                <a:spcPct val="15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OpenCV:</a:t>
            </a:r>
            <a:r>
              <a:rPr lang="en-US" sz="1800" dirty="0">
                <a:latin typeface="Times New Roman" panose="02020603050405020304" pitchFamily="18" charset="0"/>
                <a:cs typeface="Times New Roman" panose="02020603050405020304" pitchFamily="18" charset="0"/>
              </a:rPr>
              <a:t> For real-time computer vision tasks, such as capturing video frames.</a:t>
            </a:r>
          </a:p>
          <a:p>
            <a:pPr lvl="1" algn="just">
              <a:lnSpc>
                <a:spcPct val="15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TensorFlow/Keras :</a:t>
            </a:r>
            <a:r>
              <a:rPr lang="en-US" sz="1800" dirty="0">
                <a:latin typeface="Times New Roman" panose="02020603050405020304" pitchFamily="18" charset="0"/>
                <a:cs typeface="Times New Roman" panose="02020603050405020304" pitchFamily="18" charset="0"/>
              </a:rPr>
              <a:t> For building and running deep learning models.</a:t>
            </a:r>
          </a:p>
          <a:p>
            <a:pPr lvl="1" algn="just">
              <a:lnSpc>
                <a:spcPct val="15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Dlib:</a:t>
            </a:r>
            <a:r>
              <a:rPr lang="en-US" sz="1800" dirty="0">
                <a:latin typeface="Times New Roman" panose="02020603050405020304" pitchFamily="18" charset="0"/>
                <a:cs typeface="Times New Roman" panose="02020603050405020304" pitchFamily="18" charset="0"/>
              </a:rPr>
              <a:t> For face detection and landmark recognition.</a:t>
            </a:r>
          </a:p>
          <a:p>
            <a:endParaRPr lang="en-IN" sz="2000" dirty="0"/>
          </a:p>
        </p:txBody>
      </p:sp>
    </p:spTree>
    <p:extLst>
      <p:ext uri="{BB962C8B-B14F-4D97-AF65-F5344CB8AC3E}">
        <p14:creationId xmlns:p14="http://schemas.microsoft.com/office/powerpoint/2010/main" val="27422145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our-layer ConvNet to facial emotion recognition with minimal epochs and  the significance of data diversity | Scientific Reports">
            <a:extLst>
              <a:ext uri="{FF2B5EF4-FFF2-40B4-BE49-F238E27FC236}">
                <a16:creationId xmlns:a16="http://schemas.microsoft.com/office/drawing/2014/main" xmlns="" id="{4E7AE661-B273-EB8E-B82E-19BD2390C3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6668" y="2050742"/>
            <a:ext cx="6889072" cy="35421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834064" y="637691"/>
            <a:ext cx="5274426" cy="646331"/>
          </a:xfrm>
          <a:prstGeom prst="rect">
            <a:avLst/>
          </a:prstGeom>
        </p:spPr>
        <p:txBody>
          <a:bodyPr wrap="square">
            <a:spAutoFit/>
          </a:bodyPr>
          <a:lstStyle/>
          <a:p>
            <a:pPr algn="ctr"/>
            <a:r>
              <a:rPr lang="en-US" sz="3600" dirty="0">
                <a:solidFill>
                  <a:srgbClr val="FF0000"/>
                </a:solidFill>
                <a:latin typeface="Algerian" panose="04020705040A02060702" pitchFamily="82" charset="0"/>
              </a:rPr>
              <a:t>ARCHITECTURE</a:t>
            </a:r>
            <a:endParaRPr lang="en-IN" sz="3600" dirty="0"/>
          </a:p>
        </p:txBody>
      </p:sp>
    </p:spTree>
    <p:extLst>
      <p:ext uri="{BB962C8B-B14F-4D97-AF65-F5344CB8AC3E}">
        <p14:creationId xmlns:p14="http://schemas.microsoft.com/office/powerpoint/2010/main" val="34218781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rosted Glass">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Vapor Trail</Template>
  <TotalTime>646</TotalTime>
  <Words>1177</Words>
  <Application>Microsoft Office PowerPoint</Application>
  <PresentationFormat>Custom</PresentationFormat>
  <Paragraphs>125</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Vapor Trail</vt:lpstr>
      <vt:lpstr> RAJEEV INSTITUTE OF TECHNOLOGY, HASSAN.                       </vt:lpstr>
      <vt:lpstr> </vt:lpstr>
      <vt:lpstr>ABSTRACT</vt:lpstr>
      <vt:lpstr>INTRODUCTION TO OPENCV</vt:lpstr>
      <vt:lpstr>INTRODUCTION</vt:lpstr>
      <vt:lpstr>How Facial Emotion Recognition Works ?</vt:lpstr>
      <vt:lpstr>Case Studies and Real-World Examples</vt:lpstr>
      <vt:lpstr>HARDWARE AND SOFTWARE REQUIREMENTS </vt:lpstr>
      <vt:lpstr>PowerPoint Presentation</vt:lpstr>
      <vt:lpstr>PowerPoint Presentation</vt:lpstr>
      <vt:lpstr>Challenges and Limitations</vt:lpstr>
      <vt:lpstr>Future Directions and ReSEARCH</vt:lpstr>
      <vt:lpstr>PowerPoint Presentation</vt:lpstr>
      <vt:lpstr>APPLICATIONS</vt:lpstr>
      <vt:lpstr>CONCLUSION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Mohammed Faizan</dc:creator>
  <cp:lastModifiedBy>VARSHITHA</cp:lastModifiedBy>
  <cp:revision>84</cp:revision>
  <dcterms:created xsi:type="dcterms:W3CDTF">2024-06-14T13:57:05Z</dcterms:created>
  <dcterms:modified xsi:type="dcterms:W3CDTF">2024-07-14T15:19:17Z</dcterms:modified>
</cp:coreProperties>
</file>

<file path=docProps/thumbnail.jpeg>
</file>